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5431" r:id="rId6"/>
  </p:sldMasterIdLst>
  <p:notesMasterIdLst>
    <p:notesMasterId r:id="rId41"/>
  </p:notesMasterIdLst>
  <p:handoutMasterIdLst>
    <p:handoutMasterId r:id="rId42"/>
  </p:handoutMasterIdLst>
  <p:sldIdLst>
    <p:sldId id="369" r:id="rId7"/>
    <p:sldId id="370" r:id="rId8"/>
    <p:sldId id="337" r:id="rId9"/>
    <p:sldId id="371" r:id="rId10"/>
    <p:sldId id="372" r:id="rId11"/>
    <p:sldId id="995" r:id="rId12"/>
    <p:sldId id="373" r:id="rId13"/>
    <p:sldId id="374" r:id="rId14"/>
    <p:sldId id="375" r:id="rId15"/>
    <p:sldId id="376" r:id="rId16"/>
    <p:sldId id="377" r:id="rId17"/>
    <p:sldId id="379" r:id="rId18"/>
    <p:sldId id="378" r:id="rId19"/>
    <p:sldId id="380" r:id="rId20"/>
    <p:sldId id="381" r:id="rId21"/>
    <p:sldId id="382" r:id="rId22"/>
    <p:sldId id="383" r:id="rId23"/>
    <p:sldId id="927" r:id="rId24"/>
    <p:sldId id="916" r:id="rId25"/>
    <p:sldId id="917" r:id="rId26"/>
    <p:sldId id="338" r:id="rId27"/>
    <p:sldId id="928" r:id="rId28"/>
    <p:sldId id="996" r:id="rId29"/>
    <p:sldId id="431" r:id="rId30"/>
    <p:sldId id="929" r:id="rId31"/>
    <p:sldId id="930" r:id="rId32"/>
    <p:sldId id="931" r:id="rId33"/>
    <p:sldId id="932" r:id="rId34"/>
    <p:sldId id="933" r:id="rId35"/>
    <p:sldId id="934" r:id="rId36"/>
    <p:sldId id="935" r:id="rId37"/>
    <p:sldId id="936" r:id="rId38"/>
    <p:sldId id="937" r:id="rId39"/>
    <p:sldId id="321" r:id="rId4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1DE"/>
    <a:srgbClr val="E5ECEB"/>
    <a:srgbClr val="95D600"/>
    <a:srgbClr val="FF6B00"/>
    <a:srgbClr val="FFC600"/>
    <a:srgbClr val="FF6900"/>
    <a:srgbClr val="93E5FF"/>
    <a:srgbClr val="7B7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101" autoAdjust="0"/>
    <p:restoredTop sz="93548"/>
  </p:normalViewPr>
  <p:slideViewPr>
    <p:cSldViewPr snapToGrid="0">
      <p:cViewPr varScale="1">
        <p:scale>
          <a:sx n="167" d="100"/>
          <a:sy n="167" d="100"/>
        </p:scale>
        <p:origin x="376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275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presProps" Target="pres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tableStyles" Target="tableStyles.xml"/><Relationship Id="rId20" Type="http://schemas.openxmlformats.org/officeDocument/2006/relationships/slide" Target="slides/slide14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ABC0BB-F774-4303-9701-003B3E743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EB52217F-109B-4561-ACE4-BE073A308A21}" type="datetimeFigureOut">
              <a:rPr lang="en-US" altLang="en-US"/>
              <a:pPr>
                <a:defRPr/>
              </a:pPr>
              <a:t>12/10/18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6.tiff>
</file>

<file path=ppt/media/image2.jpeg>
</file>

<file path=ppt/media/image35.tiff>
</file>

<file path=ppt/media/image36.tiff>
</file>

<file path=ppt/media/image39.png>
</file>

<file path=ppt/media/image40.png>
</file>

<file path=ppt/media/image41.tiff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12/10/18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FC1FB5-72BD-4C18-9D5C-FD780810CCA9}" type="slidenum">
              <a:rPr lang="en-US"/>
              <a:pPr/>
              <a:t>6</a:t>
            </a:fld>
            <a:endParaRPr lang="en-US"/>
          </a:p>
        </p:txBody>
      </p:sp>
      <p:sp>
        <p:nvSpPr>
          <p:cNvPr id="1084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4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909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E345E-C0B2-144E-821D-478353FD7B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23" t="21298" r="4245" b="2359"/>
          <a:stretch/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2409490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80BE67C-B00B-7444-99B6-10A3997029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4" name="Text Placeholder 28">
            <a:extLst>
              <a:ext uri="{FF2B5EF4-FFF2-40B4-BE49-F238E27FC236}">
                <a16:creationId xmlns:a16="http://schemas.microsoft.com/office/drawing/2014/main" id="{DA5A4F74-4958-4545-B82E-29D4C23229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A5D5E721-5F59-A94F-B53F-883A13E790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42EC3731-9F30-0D4B-A054-E13DBA0EED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1499DC14-57F4-EA4C-ABBC-0ECD735C40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0A94567B-B8A8-AB41-BF7F-41919C86BD2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20">
            <a:extLst>
              <a:ext uri="{FF2B5EF4-FFF2-40B4-BE49-F238E27FC236}">
                <a16:creationId xmlns:a16="http://schemas.microsoft.com/office/drawing/2014/main" id="{FB1B6A23-F160-864F-BEE3-895A3B305E8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313727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Divider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C4E377C-10E8-4245-959B-762A975F9D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364D15F2-5A91-AA44-AAA6-91EE3FB7E4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8EF731B4-37FF-3343-83BD-5885B61D53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70E4E49-42EA-4646-806F-4543D65EF5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C99A7BD-35E3-6C48-9932-949A94C6AB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18" name="Picture 16">
            <a:extLst>
              <a:ext uri="{FF2B5EF4-FFF2-40B4-BE49-F238E27FC236}">
                <a16:creationId xmlns:a16="http://schemas.microsoft.com/office/drawing/2014/main" id="{07331875-D936-B748-9004-0EDA896B17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20">
            <a:extLst>
              <a:ext uri="{FF2B5EF4-FFF2-40B4-BE49-F238E27FC236}">
                <a16:creationId xmlns:a16="http://schemas.microsoft.com/office/drawing/2014/main" id="{2DC9CDE3-D856-E64D-B361-3FD87112B87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228799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Divider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2548AC-BB94-2E4E-AE54-6CAE711F35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96F3AB0A-577B-D141-9C00-796E5FA5A3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B7DEF1CE-172C-8D47-B382-9BFB10A2EE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49AC842-3F8D-254D-90B4-AF304AFFF8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F9C109C-BF81-F249-8D1F-C2696B6FEC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19" name="Picture 16">
            <a:extLst>
              <a:ext uri="{FF2B5EF4-FFF2-40B4-BE49-F238E27FC236}">
                <a16:creationId xmlns:a16="http://schemas.microsoft.com/office/drawing/2014/main" id="{4913759B-8ABA-8F41-8F02-AABD53CFD1B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20">
            <a:extLst>
              <a:ext uri="{FF2B5EF4-FFF2-40B4-BE49-F238E27FC236}">
                <a16:creationId xmlns:a16="http://schemas.microsoft.com/office/drawing/2014/main" id="{2B1860C6-CFE7-234E-9AC0-85B5BAED9D1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7260419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ith TOP level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6250"/>
            <a:ext cx="11233150" cy="654760"/>
          </a:xfrm>
        </p:spPr>
        <p:txBody>
          <a:bodyPr anchor="t"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/>
          </p:cNvPr>
          <p:cNvSpPr>
            <a:spLocks noGrp="1"/>
          </p:cNvSpPr>
          <p:nvPr>
            <p:ph idx="1" hasCustomPrompt="1"/>
          </p:nvPr>
        </p:nvSpPr>
        <p:spPr>
          <a:xfrm>
            <a:off x="479425" y="1171111"/>
            <a:ext cx="11233150" cy="408622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2"/>
                </a:solidFill>
              </a:defRPr>
            </a:lvl1pPr>
            <a:lvl2pPr marL="672783">
              <a:lnSpc>
                <a:spcPct val="100000"/>
              </a:lnSpc>
              <a:spcAft>
                <a:spcPts val="0"/>
              </a:spcAft>
              <a:defRPr sz="2000">
                <a:solidFill>
                  <a:schemeClr val="tx2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 with Top Level Bullet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3250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>
            <a:extLst/>
          </p:cNvPr>
          <p:cNvSpPr>
            <a:spLocks noGrp="1"/>
          </p:cNvSpPr>
          <p:nvPr>
            <p:ph idx="1"/>
          </p:nvPr>
        </p:nvSpPr>
        <p:spPr>
          <a:xfrm>
            <a:off x="479425" y="1554490"/>
            <a:ext cx="11233150" cy="408710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2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750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20481"/>
            <a:ext cx="0" cy="45152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5920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31">
            <a:extLst/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425" y="1620481"/>
            <a:ext cx="53456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/>
          </p:cNvPr>
          <p:cNvSpPr>
            <a:spLocks noGrp="1"/>
          </p:cNvSpPr>
          <p:nvPr>
            <p:ph sz="quarter" idx="19"/>
          </p:nvPr>
        </p:nvSpPr>
        <p:spPr>
          <a:xfrm>
            <a:off x="477587" y="2202443"/>
            <a:ext cx="5347480" cy="3933245"/>
          </a:xfrm>
        </p:spPr>
        <p:txBody>
          <a:bodyPr/>
          <a:lstStyle>
            <a:lvl1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131">
            <a:extLst/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41534" y="1620481"/>
            <a:ext cx="53710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>
            <a:extLst/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39947" y="2202442"/>
            <a:ext cx="5372628" cy="393324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2621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9795D2F-D322-4144-8DA8-55D6A29427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148138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4D2EAD-40A5-4C0B-900F-916EB19FF748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8051800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/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>
            <a:extLst/>
          </p:cNvPr>
          <p:cNvSpPr>
            <a:spLocks noGrp="1"/>
          </p:cNvSpPr>
          <p:nvPr userDrawn="1">
            <p:ph idx="1"/>
          </p:nvPr>
        </p:nvSpPr>
        <p:spPr>
          <a:xfrm>
            <a:off x="479425" y="2373786"/>
            <a:ext cx="3392553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0" name="Text Placeholder 131">
            <a:extLst/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2">
            <a:extLst/>
          </p:cNvPr>
          <p:cNvSpPr>
            <a:spLocks noGrp="1"/>
          </p:cNvSpPr>
          <p:nvPr userDrawn="1">
            <p:ph idx="17"/>
          </p:nvPr>
        </p:nvSpPr>
        <p:spPr>
          <a:xfrm>
            <a:off x="4416359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>
            <a:extLst/>
          </p:cNvPr>
          <p:cNvSpPr>
            <a:spLocks noGrp="1"/>
          </p:cNvSpPr>
          <p:nvPr userDrawn="1">
            <p:ph idx="18"/>
          </p:nvPr>
        </p:nvSpPr>
        <p:spPr>
          <a:xfrm>
            <a:off x="8300113" y="2373786"/>
            <a:ext cx="3412462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31">
            <a:extLst/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4419997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31">
            <a:extLst/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000077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8">
            <a:extLst/>
          </p:cNvPr>
          <p:cNvSpPr>
            <a:spLocks noGrp="1"/>
          </p:cNvSpPr>
          <p:nvPr>
            <p:ph sz="quarter" idx="21"/>
          </p:nvPr>
        </p:nvSpPr>
        <p:spPr>
          <a:xfrm>
            <a:off x="8299119" y="2372564"/>
            <a:ext cx="3413455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36" name="Group 6">
            <a:extLst>
              <a:ext uri="{FF2B5EF4-FFF2-40B4-BE49-F238E27FC236}">
                <a16:creationId xmlns:a16="http://schemas.microsoft.com/office/drawing/2014/main" id="{CCE81F77-7204-0241-970A-63C43B1D7B8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11050"/>
            <a:ext cx="3903662" cy="4448438"/>
            <a:chOff x="3706307" y="1883391"/>
            <a:chExt cx="3803176" cy="4472959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266E339-1F3B-8E41-B64F-AA6A42EDF7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22B3030-62BD-3440-A850-5C6E7CCDD5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 Placeholder 131">
            <a:extLst>
              <a:ext uri="{FF2B5EF4-FFF2-40B4-BE49-F238E27FC236}">
                <a16:creationId xmlns:a16="http://schemas.microsoft.com/office/drawing/2014/main" id="{B54BFFD1-D378-D841-B5DD-88788B48D0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3" name="Text Placeholder 131">
            <a:extLst>
              <a:ext uri="{FF2B5EF4-FFF2-40B4-BE49-F238E27FC236}">
                <a16:creationId xmlns:a16="http://schemas.microsoft.com/office/drawing/2014/main" id="{E3125198-F65A-8049-9D3E-A6AF258DAE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6192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5" name="Text Placeholder 131">
            <a:extLst>
              <a:ext uri="{FF2B5EF4-FFF2-40B4-BE49-F238E27FC236}">
                <a16:creationId xmlns:a16="http://schemas.microsoft.com/office/drawing/2014/main" id="{7C8008EA-19DB-814F-9284-A055A2AB89C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Content Placeholder 8">
            <a:extLst>
              <a:ext uri="{FF2B5EF4-FFF2-40B4-BE49-F238E27FC236}">
                <a16:creationId xmlns:a16="http://schemas.microsoft.com/office/drawing/2014/main" id="{DD4BA2E6-FACA-5C45-B75F-9327959A67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415863" y="2372564"/>
            <a:ext cx="3360274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7" name="Content Placeholder 8">
            <a:extLst>
              <a:ext uri="{FF2B5EF4-FFF2-40B4-BE49-F238E27FC236}">
                <a16:creationId xmlns:a16="http://schemas.microsoft.com/office/drawing/2014/main" id="{5AB0A5A2-CEF5-6E44-BACF-2C0296FE306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79425" y="2372564"/>
            <a:ext cx="3360274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371875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55004" y="16319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2">
            <a:extLst/>
          </p:cNvPr>
          <p:cNvSpPr>
            <a:spLocks noGrp="1"/>
          </p:cNvSpPr>
          <p:nvPr>
            <p:ph idx="1"/>
          </p:nvPr>
        </p:nvSpPr>
        <p:spPr>
          <a:xfrm>
            <a:off x="479425" y="1631112"/>
            <a:ext cx="2619375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">
            <a:extLst/>
          </p:cNvPr>
          <p:cNvSpPr>
            <a:spLocks noGrp="1"/>
          </p:cNvSpPr>
          <p:nvPr>
            <p:ph sz="quarter" idx="21"/>
          </p:nvPr>
        </p:nvSpPr>
        <p:spPr>
          <a:xfrm>
            <a:off x="3416035" y="1631112"/>
            <a:ext cx="8296540" cy="408642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9991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629287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/>
          </p:cNvPr>
          <p:cNvSpPr>
            <a:spLocks noGrp="1"/>
          </p:cNvSpPr>
          <p:nvPr>
            <p:ph sz="quarter" idx="15"/>
          </p:nvPr>
        </p:nvSpPr>
        <p:spPr>
          <a:xfrm>
            <a:off x="9037637" y="1629597"/>
            <a:ext cx="2674937" cy="408642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ontent Placeholder 3">
            <a:extLst/>
          </p:cNvPr>
          <p:cNvSpPr>
            <a:spLocks noGrp="1"/>
          </p:cNvSpPr>
          <p:nvPr>
            <p:ph sz="quarter" idx="21"/>
          </p:nvPr>
        </p:nvSpPr>
        <p:spPr>
          <a:xfrm>
            <a:off x="479425" y="1629287"/>
            <a:ext cx="8348664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49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DBDB4B4-FCA0-E042-A960-9090E3A6B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8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43" b="1156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5817274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icture Placeholder 5">
            <a:extLst/>
          </p:cNvPr>
          <p:cNvSpPr>
            <a:spLocks noGrp="1"/>
          </p:cNvSpPr>
          <p:nvPr>
            <p:ph type="pic" sz="quarter" idx="17"/>
          </p:nvPr>
        </p:nvSpPr>
        <p:spPr>
          <a:xfrm>
            <a:off x="3354388" y="1618445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" name="Picture Placeholder 5">
            <a:extLst/>
          </p:cNvPr>
          <p:cNvSpPr>
            <a:spLocks noGrp="1"/>
          </p:cNvSpPr>
          <p:nvPr>
            <p:ph type="pic" sz="quarter" idx="18"/>
          </p:nvPr>
        </p:nvSpPr>
        <p:spPr>
          <a:xfrm>
            <a:off x="3354388" y="3755872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5" name="Picture Placeholder 5">
            <a:extLst/>
          </p:cNvPr>
          <p:cNvSpPr>
            <a:spLocks noGrp="1"/>
          </p:cNvSpPr>
          <p:nvPr>
            <p:ph type="pic" sz="quarter" idx="19"/>
          </p:nvPr>
        </p:nvSpPr>
        <p:spPr>
          <a:xfrm>
            <a:off x="9066213" y="1618445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6" name="Picture Placeholder 5">
            <a:extLst/>
          </p:cNvPr>
          <p:cNvSpPr>
            <a:spLocks noGrp="1"/>
          </p:cNvSpPr>
          <p:nvPr>
            <p:ph type="pic" sz="quarter" idx="20"/>
          </p:nvPr>
        </p:nvSpPr>
        <p:spPr>
          <a:xfrm>
            <a:off x="9066213" y="3755872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ext Placeholder 7">
            <a:extLst/>
          </p:cNvPr>
          <p:cNvSpPr>
            <a:spLocks noGrp="1"/>
          </p:cNvSpPr>
          <p:nvPr>
            <p:ph type="body" sz="quarter" idx="21"/>
          </p:nvPr>
        </p:nvSpPr>
        <p:spPr>
          <a:xfrm>
            <a:off x="479425" y="1618445"/>
            <a:ext cx="26193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7">
            <a:extLst/>
          </p:cNvPr>
          <p:cNvSpPr>
            <a:spLocks noGrp="1"/>
          </p:cNvSpPr>
          <p:nvPr>
            <p:ph type="body" sz="quarter" idx="22"/>
          </p:nvPr>
        </p:nvSpPr>
        <p:spPr>
          <a:xfrm>
            <a:off x="6220216" y="1618445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44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>
            <a:extLst/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>
            <a:extLst/>
          </p:cNvPr>
          <p:cNvSpPr>
            <a:spLocks noGrp="1"/>
          </p:cNvSpPr>
          <p:nvPr>
            <p:ph idx="1"/>
          </p:nvPr>
        </p:nvSpPr>
        <p:spPr>
          <a:xfrm>
            <a:off x="479425" y="1629080"/>
            <a:ext cx="5481108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0" name="Picture Placeholder 5">
            <a:extLst/>
          </p:cNvPr>
          <p:cNvSpPr>
            <a:spLocks noGrp="1"/>
          </p:cNvSpPr>
          <p:nvPr>
            <p:ph type="pic" sz="quarter" idx="17"/>
          </p:nvPr>
        </p:nvSpPr>
        <p:spPr>
          <a:xfrm>
            <a:off x="6250924" y="1629080"/>
            <a:ext cx="5461651" cy="4086427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842164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 3">
            <a:extLst/>
          </p:cNvPr>
          <p:cNvSpPr>
            <a:spLocks noGrp="1"/>
          </p:cNvSpPr>
          <p:nvPr>
            <p:ph type="tbl" sz="quarter" idx="13"/>
          </p:nvPr>
        </p:nvSpPr>
        <p:spPr>
          <a:xfrm>
            <a:off x="479425" y="1259574"/>
            <a:ext cx="11233150" cy="475845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5123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/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41880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7665C31-5022-CB46-9BF3-40857C6D37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2B5F482-A1DF-47CF-A799-587634BE9938}"/>
              </a:ext>
            </a:extLst>
          </p:cNvPr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D1C4A0-3EC9-9B47-94FD-E34E2C4FC2D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70505" y="1028343"/>
            <a:ext cx="4655186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Thank You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Danke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Merci</a:t>
            </a: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谢谢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ありがとう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Gracias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Kiitos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감사합니다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धन्यवाद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ar-AE" altLang="en-US" sz="3000" dirty="0">
                <a:solidFill>
                  <a:schemeClr val="bg1"/>
                </a:solidFill>
              </a:rPr>
              <a:t> تشکر </a:t>
            </a:r>
            <a:endParaRPr lang="en-US" altLang="en-US" sz="3000" dirty="0">
              <a:solidFill>
                <a:schemeClr val="bg1"/>
              </a:solidFill>
            </a:endParaRPr>
          </a:p>
        </p:txBody>
      </p:sp>
      <p:pic>
        <p:nvPicPr>
          <p:cNvPr id="14" name="Picture 16">
            <a:extLst>
              <a:ext uri="{FF2B5EF4-FFF2-40B4-BE49-F238E27FC236}">
                <a16:creationId xmlns:a16="http://schemas.microsoft.com/office/drawing/2014/main" id="{63C45D27-5718-5E4E-A3E4-6B2E5A1E45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20">
            <a:extLst>
              <a:ext uri="{FF2B5EF4-FFF2-40B4-BE49-F238E27FC236}">
                <a16:creationId xmlns:a16="http://schemas.microsoft.com/office/drawing/2014/main" id="{F0B8120E-2A86-304C-807A-A4EF33DC694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3116273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7665C31-5022-CB46-9BF3-40857C6D37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D1C4A0-3EC9-9B47-94FD-E34E2C4FC2D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70505" y="1028343"/>
            <a:ext cx="4655186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Thank You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Danke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Merci</a:t>
            </a: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谢谢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ありがとう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>
                <a:solidFill>
                  <a:schemeClr val="bg1"/>
                </a:solidFill>
              </a:rPr>
              <a:t>Gracias</a:t>
            </a: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Kiitos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감사합니다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3000" dirty="0" err="1">
                <a:solidFill>
                  <a:schemeClr val="bg1"/>
                </a:solidFill>
              </a:rPr>
              <a:t>धन्यवाद</a:t>
            </a:r>
            <a:endParaRPr lang="en-US" altLang="en-US" sz="30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ar-AE" altLang="en-US" sz="3000" dirty="0">
                <a:solidFill>
                  <a:schemeClr val="bg1"/>
                </a:solidFill>
              </a:rPr>
              <a:t> تشکر </a:t>
            </a:r>
            <a:endParaRPr lang="en-US" altLang="en-US" sz="3000" dirty="0">
              <a:solidFill>
                <a:schemeClr val="bg1"/>
              </a:solidFill>
            </a:endParaRPr>
          </a:p>
        </p:txBody>
      </p:sp>
      <p:pic>
        <p:nvPicPr>
          <p:cNvPr id="14" name="Picture 16">
            <a:extLst>
              <a:ext uri="{FF2B5EF4-FFF2-40B4-BE49-F238E27FC236}">
                <a16:creationId xmlns:a16="http://schemas.microsoft.com/office/drawing/2014/main" id="{63C45D27-5718-5E4E-A3E4-6B2E5A1E45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20">
            <a:extLst>
              <a:ext uri="{FF2B5EF4-FFF2-40B4-BE49-F238E27FC236}">
                <a16:creationId xmlns:a16="http://schemas.microsoft.com/office/drawing/2014/main" id="{80E931A6-339D-464D-9104-DD510C21286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37694466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83333C0-34BE-704E-807B-860FBC2357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/>
          </p:cNvPr>
          <p:cNvSpPr>
            <a:spLocks noChangeArrowheads="1"/>
          </p:cNvSpPr>
          <p:nvPr userDrawn="1"/>
        </p:nvSpPr>
        <p:spPr bwMode="auto">
          <a:xfrm>
            <a:off x="7078942" y="1087378"/>
            <a:ext cx="423330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x-none" sz="1200" dirty="0">
                <a:solidFill>
                  <a:schemeClr val="bg1"/>
                </a:solidFill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algn="r">
              <a:defRPr/>
            </a:pPr>
            <a:br>
              <a:rPr lang="en-US" altLang="x-none" sz="1200" dirty="0">
                <a:solidFill>
                  <a:schemeClr val="bg1"/>
                </a:solidFill>
              </a:rPr>
            </a:br>
            <a:r>
              <a:rPr lang="en-US" altLang="x-none" sz="1200" dirty="0" err="1">
                <a:solidFill>
                  <a:schemeClr val="bg1"/>
                </a:solidFill>
              </a:rPr>
              <a:t>www.arm.com</a:t>
            </a:r>
            <a:r>
              <a:rPr lang="en-US" altLang="x-none" sz="1200" dirty="0">
                <a:solidFill>
                  <a:schemeClr val="bg1"/>
                </a:solidFill>
              </a:rPr>
              <a:t>/company/policies/trademarks</a:t>
            </a:r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DAF95499-8272-DF43-8B3C-788EA26EBD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20">
            <a:extLst>
              <a:ext uri="{FF2B5EF4-FFF2-40B4-BE49-F238E27FC236}">
                <a16:creationId xmlns:a16="http://schemas.microsoft.com/office/drawing/2014/main" id="{778E5943-C0F3-3440-9E1D-13B03CF59D8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6807161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83333C0-34BE-704E-807B-860FBC2357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/>
          </p:cNvPr>
          <p:cNvSpPr>
            <a:spLocks noChangeArrowheads="1"/>
          </p:cNvSpPr>
          <p:nvPr userDrawn="1"/>
        </p:nvSpPr>
        <p:spPr bwMode="auto">
          <a:xfrm>
            <a:off x="7078942" y="1087378"/>
            <a:ext cx="423330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x-none" sz="1200" dirty="0">
                <a:solidFill>
                  <a:schemeClr val="bg1"/>
                </a:solidFill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algn="r">
              <a:defRPr/>
            </a:pPr>
            <a:br>
              <a:rPr lang="en-US" altLang="x-none" sz="1200" dirty="0">
                <a:solidFill>
                  <a:schemeClr val="bg1"/>
                </a:solidFill>
              </a:rPr>
            </a:br>
            <a:r>
              <a:rPr lang="en-US" altLang="x-none" sz="1200" dirty="0" err="1">
                <a:solidFill>
                  <a:schemeClr val="bg1"/>
                </a:solidFill>
              </a:rPr>
              <a:t>www.arm.com</a:t>
            </a:r>
            <a:r>
              <a:rPr lang="en-US" altLang="x-none" sz="1200" dirty="0">
                <a:solidFill>
                  <a:schemeClr val="bg1"/>
                </a:solidFill>
              </a:rPr>
              <a:t>/company/policies/trademarks</a:t>
            </a:r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DAF95499-8272-DF43-8B3C-788EA26EBD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20">
            <a:extLst>
              <a:ext uri="{FF2B5EF4-FFF2-40B4-BE49-F238E27FC236}">
                <a16:creationId xmlns:a16="http://schemas.microsoft.com/office/drawing/2014/main" id="{7E449758-B8F5-C949-8D41-6BCBEFBD0BD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22250506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298A09C-1584-4E46-935C-492AB14C1C1B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idx="3"/>
          </p:nvPr>
        </p:nvSpPr>
        <p:spPr>
          <a:xfrm>
            <a:off x="517887" y="23522"/>
            <a:ext cx="6908800" cy="417871"/>
          </a:xfrm>
          <a:prstGeom prst="rect">
            <a:avLst/>
          </a:prstGeom>
        </p:spPr>
        <p:txBody>
          <a:bodyPr anchor="ctr"/>
          <a:lstStyle>
            <a:lvl1pPr algn="l">
              <a:defRPr sz="1200">
                <a:solidFill>
                  <a:schemeClr val="tx2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defRPr>
            </a:lvl1pPr>
          </a:lstStyle>
          <a:p>
            <a:r>
              <a:rPr lang="en-US" altLang="en-US"/>
              <a:t>(c) Derek Chiou &amp; Mattan Erez &amp; Dam Sunwoo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81008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3A3907-DBF3-5343-B91B-35A57D8310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269" t="14507" b="64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D2F924C-135F-554D-93F0-AB47D68FAEB2}"/>
              </a:ext>
            </a:extLst>
          </p:cNvPr>
          <p:cNvSpPr/>
          <p:nvPr userDrawn="1"/>
        </p:nvSpPr>
        <p:spPr>
          <a:xfrm rot="16200000">
            <a:off x="6025093" y="691093"/>
            <a:ext cx="6862654" cy="5471160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4655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211402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D95416-8B48-B74A-8CC3-5494CCB060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91000"/>
          </a:blip>
          <a:srcRect b="1562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280020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0C1A8E-651C-F144-B408-3DAE5F56BE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9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10" t="19300" r="2210"/>
          <a:stretch/>
        </p:blipFill>
        <p:spPr>
          <a:xfrm>
            <a:off x="0" y="-4656"/>
            <a:ext cx="12192000" cy="686265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5794735" y="460734"/>
            <a:ext cx="6862654" cy="5931877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4657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596688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A827D4-DAD6-A14B-B977-75B840581C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405" b="91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5794735" y="460734"/>
            <a:ext cx="6862654" cy="5931877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4655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1304096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F56BAD-390B-1E42-966F-903A26340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9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084" b="3501"/>
          <a:stretch/>
        </p:blipFill>
        <p:spPr>
          <a:xfrm>
            <a:off x="-2417" y="-4655"/>
            <a:ext cx="12194417" cy="686265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4754732" y="-579271"/>
            <a:ext cx="6862654" cy="8011886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4657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58150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AB8576-5C78-C743-9CEC-5B21D439D8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8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82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5172924" y="-161079"/>
            <a:ext cx="6862654" cy="7175502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4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2176CF-6197-E24E-A55D-6D42685C15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4DC03BAF-E3DC-0046-A6AB-A500868A1D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1F2E1654-DB5D-7C4E-86BB-43D8D38CB1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2817536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CF5603F-EAC1-654C-B84B-7FC1F8B4C1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528"/>
            <a:ext cx="12192000" cy="68605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B0FD2ED-33BC-584E-B579-C6E68F0AA8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2663" y="1173991"/>
            <a:ext cx="1677366" cy="51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Placeholder 28">
            <a:extLst/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22" name="Text Placeholder 28">
            <a:extLst/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26" name="Title 1">
            <a:extLst/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1207042"/>
            <a:ext cx="5113338" cy="1519514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941131" y="788740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Subtitle 2">
            <a:extLst/>
          </p:cNvPr>
          <p:cNvSpPr>
            <a:spLocks noGrp="1"/>
          </p:cNvSpPr>
          <p:nvPr>
            <p:ph type="subTitle" idx="1"/>
          </p:nvPr>
        </p:nvSpPr>
        <p:spPr>
          <a:xfrm>
            <a:off x="6096000" y="2726556"/>
            <a:ext cx="5113338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3" name="TextBox 20">
            <a:extLst>
              <a:ext uri="{FF2B5EF4-FFF2-40B4-BE49-F238E27FC236}">
                <a16:creationId xmlns:a16="http://schemas.microsoft.com/office/drawing/2014/main" id="{17302AD2-73EA-0243-A5A4-0BC9EEDA912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chemeClr val="bg2"/>
                </a:solidFill>
              </a:rPr>
              <a:t>© 2018 Arm Limited </a:t>
            </a:r>
          </a:p>
        </p:txBody>
      </p:sp>
    </p:spTree>
    <p:extLst>
      <p:ext uri="{BB962C8B-B14F-4D97-AF65-F5344CB8AC3E}">
        <p14:creationId xmlns:p14="http://schemas.microsoft.com/office/powerpoint/2010/main" val="2061832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/>
          </p:cNvPr>
          <p:cNvSpPr>
            <a:spLocks noGrp="1"/>
          </p:cNvSpPr>
          <p:nvPr>
            <p:ph type="title"/>
          </p:nvPr>
        </p:nvSpPr>
        <p:spPr>
          <a:xfrm>
            <a:off x="479425" y="478301"/>
            <a:ext cx="11233150" cy="65476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>
            <a:off x="492125" y="6410643"/>
            <a:ext cx="312738" cy="13811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fld id="{2682C2D1-8EA8-E748-B66F-74D4D53CF8F8}" type="slidenum">
              <a:rPr lang="en-US" altLang="en-US" sz="1000" smtClean="0">
                <a:solidFill>
                  <a:srgbClr val="7F7F7F"/>
                </a:solidFill>
              </a:rPr>
              <a:pPr eaLnBrk="1" hangingPunct="1">
                <a:lnSpc>
                  <a:spcPct val="90000"/>
                </a:lnSpc>
                <a:spcAft>
                  <a:spcPts val="600"/>
                </a:spcAft>
                <a:buFont typeface="Arial" charset="0"/>
                <a:buNone/>
                <a:defRPr/>
              </a:pPr>
              <a:t>‹#›</a:t>
            </a:fld>
            <a:endParaRPr lang="en-US" altLang="en-US" sz="1000" dirty="0">
              <a:solidFill>
                <a:srgbClr val="7F7F7F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25" y="1133061"/>
            <a:ext cx="11243088" cy="460098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8" name="TextBox 20"/>
          <p:cNvSpPr txBox="1">
            <a:spLocks noChangeArrowheads="1"/>
          </p:cNvSpPr>
          <p:nvPr userDrawn="1"/>
        </p:nvSpPr>
        <p:spPr bwMode="auto">
          <a:xfrm>
            <a:off x="982663" y="6413179"/>
            <a:ext cx="1561617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US" altLang="en-US" sz="1000" dirty="0">
                <a:solidFill>
                  <a:srgbClr val="7F7F7F"/>
                </a:solidFill>
              </a:rPr>
              <a:t>© 2018 Arm Limited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012347-3565-314A-935A-F06376FE34D5}"/>
              </a:ext>
            </a:extLst>
          </p:cNvPr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>
            <a:off x="10938720" y="6378893"/>
            <a:ext cx="774267" cy="23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79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4" r:id="rId1"/>
    <p:sldLayoutId id="2147485515" r:id="rId2"/>
    <p:sldLayoutId id="2147485516" r:id="rId3"/>
    <p:sldLayoutId id="2147485517" r:id="rId4"/>
    <p:sldLayoutId id="2147485520" r:id="rId5"/>
    <p:sldLayoutId id="2147485521" r:id="rId6"/>
    <p:sldLayoutId id="2147485524" r:id="rId7"/>
    <p:sldLayoutId id="2147485522" r:id="rId8"/>
    <p:sldLayoutId id="2147485507" r:id="rId9"/>
    <p:sldLayoutId id="2147485510" r:id="rId10"/>
    <p:sldLayoutId id="2147485436" r:id="rId11"/>
    <p:sldLayoutId id="2147485438" r:id="rId12"/>
    <p:sldLayoutId id="2147485440" r:id="rId13"/>
    <p:sldLayoutId id="2147485441" r:id="rId14"/>
    <p:sldLayoutId id="2147485442" r:id="rId15"/>
    <p:sldLayoutId id="2147485443" r:id="rId16"/>
    <p:sldLayoutId id="2147485444" r:id="rId17"/>
    <p:sldLayoutId id="2147485445" r:id="rId18"/>
    <p:sldLayoutId id="2147485446" r:id="rId19"/>
    <p:sldLayoutId id="2147485447" r:id="rId20"/>
    <p:sldLayoutId id="2147485448" r:id="rId21"/>
    <p:sldLayoutId id="2147485449" r:id="rId22"/>
    <p:sldLayoutId id="2147485450" r:id="rId23"/>
    <p:sldLayoutId id="2147485452" r:id="rId24"/>
    <p:sldLayoutId id="2147485512" r:id="rId25"/>
    <p:sldLayoutId id="2147485453" r:id="rId26"/>
    <p:sldLayoutId id="2147485513" r:id="rId27"/>
    <p:sldLayoutId id="2147485525" r:id="rId28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0" kern="1200" spc="-5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Arial" charset="0"/>
        <a:buChar char="•"/>
        <a:defRPr sz="2400" kern="1200">
          <a:solidFill>
            <a:schemeClr val="tx2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sz="2000" kern="1200">
          <a:solidFill>
            <a:srgbClr val="38383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619" userDrawn="1">
          <p15:clr>
            <a:srgbClr val="F26B43"/>
          </p15:clr>
        </p15:guide>
        <p15:guide id="4" orient="horz" pos="300" userDrawn="1">
          <p15:clr>
            <a:srgbClr val="F26B43"/>
          </p15:clr>
        </p15:guide>
        <p15:guide id="5" orient="horz" pos="4020" userDrawn="1">
          <p15:clr>
            <a:srgbClr val="F26B43"/>
          </p15:clr>
        </p15:guide>
        <p15:guide id="6" pos="7378" userDrawn="1">
          <p15:clr>
            <a:srgbClr val="F26B43"/>
          </p15:clr>
        </p15:guide>
        <p15:guide id="7" pos="302" userDrawn="1">
          <p15:clr>
            <a:srgbClr val="F26B43"/>
          </p15:clr>
        </p15:guide>
        <p15:guide id="8" pos="70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Dam.Sunwoo@arm.com" TargetMode="External"/><Relationship Id="rId2" Type="http://schemas.openxmlformats.org/officeDocument/2006/relationships/hyperlink" Target="https://utdirect.utexas.edu/ctl/ecis/index.WBX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1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9D079C9-1070-9E4F-B413-1661868925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67D44-58E7-F544-8C9F-D5E8999B82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36E73E8-D253-8B4E-9512-1BBB41104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2028" y="1207042"/>
            <a:ext cx="7477311" cy="1519514"/>
          </a:xfrm>
        </p:spPr>
        <p:txBody>
          <a:bodyPr/>
          <a:lstStyle/>
          <a:p>
            <a:r>
              <a:rPr lang="en-US" dirty="0"/>
              <a:t>Modern Microarchitecture and Future Directions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6C9A37-4FC7-8248-BC57-63C614C72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EE382N.1 Lecture 26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BD07D8B-F5E8-A24D-81D8-C8B5D9243C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Dam Sunwoo</a:t>
            </a:r>
          </a:p>
          <a:p>
            <a:r>
              <a:rPr lang="en-US" dirty="0"/>
              <a:t>Arm Research</a:t>
            </a:r>
          </a:p>
          <a:p>
            <a:r>
              <a:rPr lang="en-US" dirty="0"/>
              <a:t>The University of Texas at Austin</a:t>
            </a:r>
          </a:p>
        </p:txBody>
      </p:sp>
    </p:spTree>
    <p:extLst>
      <p:ext uri="{BB962C8B-B14F-4D97-AF65-F5344CB8AC3E}">
        <p14:creationId xmlns:p14="http://schemas.microsoft.com/office/powerpoint/2010/main" val="1497575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1B0EC-DDFE-634C-A9EC-53C11972F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Best-Offset (BO) Prefetcher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FB4A6-261A-E745-9CF9-349E8F0E9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3813148" cy="4086225"/>
          </a:xfrm>
        </p:spPr>
        <p:txBody>
          <a:bodyPr/>
          <a:lstStyle/>
          <a:p>
            <a:r>
              <a:rPr lang="en-US" dirty="0"/>
              <a:t>Periodically train to find “best-offset” to prefetch from a given set of candidate offsets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C84BE-E5FD-EC4B-83E7-0E5CE604C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593" y="2462903"/>
            <a:ext cx="4078800" cy="39188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FD7BBC-D9EC-1245-9CE4-BB5CA0940FFC}"/>
              </a:ext>
            </a:extLst>
          </p:cNvPr>
          <p:cNvSpPr txBox="1"/>
          <p:nvPr/>
        </p:nvSpPr>
        <p:spPr>
          <a:xfrm>
            <a:off x="9306011" y="279583"/>
            <a:ext cx="2513509" cy="65864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[Michaud, HPCA 2016]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dirty="0">
                <a:solidFill>
                  <a:schemeClr val="tx2"/>
                </a:solidFill>
                <a:latin typeface="+mn-lt"/>
                <a:ea typeface="+mn-ea"/>
              </a:rPr>
              <a:t>Winner of DPC2 (2015)</a:t>
            </a:r>
            <a:endParaRPr lang="en-US" sz="21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4C8EB0-40B7-D14E-A2D7-C07DE7BB8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9393" y="1552239"/>
            <a:ext cx="3530603" cy="42673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D22856-A474-094A-BA40-74F7CAEA2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8828" y="1530646"/>
            <a:ext cx="3530603" cy="48511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A3F7399-62E2-8C46-AA03-70D1CDDDF29E}"/>
              </a:ext>
            </a:extLst>
          </p:cNvPr>
          <p:cNvSpPr txBox="1"/>
          <p:nvPr/>
        </p:nvSpPr>
        <p:spPr>
          <a:xfrm>
            <a:off x="10233207" y="3496658"/>
            <a:ext cx="1736757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462.libquantum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4606F8-725D-4B49-89B5-FDCA1F0D397E}"/>
              </a:ext>
            </a:extLst>
          </p:cNvPr>
          <p:cNvSpPr txBox="1"/>
          <p:nvPr/>
        </p:nvSpPr>
        <p:spPr>
          <a:xfrm>
            <a:off x="10451909" y="1246262"/>
            <a:ext cx="894476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470.lbm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38107D-266D-6C4B-86AD-BC857A5E16CD}"/>
              </a:ext>
            </a:extLst>
          </p:cNvPr>
          <p:cNvSpPr txBox="1"/>
          <p:nvPr/>
        </p:nvSpPr>
        <p:spPr>
          <a:xfrm>
            <a:off x="6879529" y="3496658"/>
            <a:ext cx="1678345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459.GemsFDTD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665AE7-8B4C-F64E-A9A9-0B38CC98718C}"/>
              </a:ext>
            </a:extLst>
          </p:cNvPr>
          <p:cNvSpPr txBox="1"/>
          <p:nvPr/>
        </p:nvSpPr>
        <p:spPr>
          <a:xfrm>
            <a:off x="6992266" y="1256943"/>
            <a:ext cx="929742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433.milc</a:t>
            </a:r>
          </a:p>
        </p:txBody>
      </p:sp>
    </p:spTree>
    <p:extLst>
      <p:ext uri="{BB962C8B-B14F-4D97-AF65-F5344CB8AC3E}">
        <p14:creationId xmlns:p14="http://schemas.microsoft.com/office/powerpoint/2010/main" val="1986443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CC03-71D4-E74D-9647-9B13ABD73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Memory Streaming (SMS) Prefetcher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F4DCE-C85D-7B46-87AE-69663D297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irregular spatial patterns to prefetch (many instances of same structure in data)</a:t>
            </a:r>
          </a:p>
          <a:p>
            <a:r>
              <a:rPr lang="en-US" dirty="0"/>
              <a:t>Patterns within region represented by </a:t>
            </a:r>
            <a:r>
              <a:rPr lang="en-US" dirty="0" err="1"/>
              <a:t>bitvector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796626-1C5C-0D4A-86AC-2696102B043C}"/>
              </a:ext>
            </a:extLst>
          </p:cNvPr>
          <p:cNvSpPr txBox="1"/>
          <p:nvPr/>
        </p:nvSpPr>
        <p:spPr>
          <a:xfrm>
            <a:off x="9251965" y="310775"/>
            <a:ext cx="2460610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[Somogyi+, ISCA 2006]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DB3515-0430-7346-A273-9F14840E2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44" y="2381694"/>
            <a:ext cx="11509779" cy="378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877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CF3D6-94E6-A947-A99F-07CD374FC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Prefetcher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868-CA41-6942-BDA7-F2D7A52F8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5616575" cy="4086225"/>
          </a:xfrm>
        </p:spPr>
        <p:txBody>
          <a:bodyPr/>
          <a:lstStyle/>
          <a:p>
            <a:r>
              <a:rPr lang="en-US" dirty="0"/>
              <a:t>Correlation-based Prefetching</a:t>
            </a:r>
          </a:p>
          <a:p>
            <a:pPr lvl="1"/>
            <a:r>
              <a:rPr lang="en-US" dirty="0"/>
              <a:t>Each table entry holds list of addresses that have immediately followed the current miss address in the past</a:t>
            </a:r>
          </a:p>
          <a:p>
            <a:pPr lvl="1"/>
            <a:endParaRPr lang="en-US" dirty="0"/>
          </a:p>
          <a:p>
            <a:r>
              <a:rPr lang="en-US" dirty="0"/>
              <a:t>Length of correlated streams can vary from two to several hundred</a:t>
            </a:r>
          </a:p>
          <a:p>
            <a:pPr lvl="1"/>
            <a:r>
              <a:rPr lang="en-US" dirty="0"/>
              <a:t>Large storage needed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D701B9-1025-4D4D-A848-CBECDA087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372" y="2123021"/>
            <a:ext cx="5545692" cy="30411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524A57-4771-194F-8ACF-D074F15A816A}"/>
              </a:ext>
            </a:extLst>
          </p:cNvPr>
          <p:cNvSpPr txBox="1"/>
          <p:nvPr/>
        </p:nvSpPr>
        <p:spPr>
          <a:xfrm>
            <a:off x="8611876" y="223736"/>
            <a:ext cx="3260188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[Joseph+, ISCA 1997]</a:t>
            </a:r>
          </a:p>
          <a:p>
            <a:pPr algn="r"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  <a:latin typeface="+mn-lt"/>
                <a:ea typeface="+mn-ea"/>
              </a:rPr>
              <a:t>(figure from </a:t>
            </a:r>
            <a:r>
              <a:rPr lang="en-US" dirty="0">
                <a:solidFill>
                  <a:schemeClr val="tx2"/>
                </a:solidFill>
              </a:rPr>
              <a:t>[Nesbit+, HPCA 2004])</a:t>
            </a:r>
          </a:p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21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1001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64F61-887E-4643-89C3-028261F1B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History Buffer (GHB)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F1504-99A3-9B4E-8B5E-6B9B06836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6229719" cy="4086225"/>
          </a:xfrm>
        </p:spPr>
        <p:txBody>
          <a:bodyPr/>
          <a:lstStyle/>
          <a:p>
            <a:r>
              <a:rPr lang="en-US" dirty="0"/>
              <a:t>Maintain large FIFO history buffer</a:t>
            </a:r>
          </a:p>
          <a:p>
            <a:r>
              <a:rPr lang="en-US" dirty="0"/>
              <a:t>Buffer can be too large to fit on-hip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1C8264-BC82-8B4E-B960-D9E0B0885B07}"/>
              </a:ext>
            </a:extLst>
          </p:cNvPr>
          <p:cNvSpPr txBox="1"/>
          <p:nvPr/>
        </p:nvSpPr>
        <p:spPr>
          <a:xfrm>
            <a:off x="9362573" y="330825"/>
            <a:ext cx="2350002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[Nesbit+, HPCA 2004]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148AFD-EC96-834B-86DD-4EB16C47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2609598"/>
            <a:ext cx="5616575" cy="33943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754290-FD57-F643-A557-70B75E8DF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856" y="1856134"/>
            <a:ext cx="4464005" cy="3789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066897-641B-1C49-904E-159017903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4168" y="1131010"/>
            <a:ext cx="3154752" cy="65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386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0D060-5229-624F-A138-4F1D15E0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Irregular Stream Buffer (ISB)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82618-34B9-4541-88FB-8FFDE6C10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Remap irregular address stream into sequential structural address space</a:t>
            </a:r>
          </a:p>
          <a:p>
            <a:r>
              <a:rPr lang="en-US" dirty="0"/>
              <a:t>Synchronize on-chip metadata based on TLB residency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E91984-D998-3E46-9AE5-5AADEBB0B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419" y="2012096"/>
            <a:ext cx="4059865" cy="44207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3AD92F-59E7-C749-90DB-33F932BA12A3}"/>
              </a:ext>
            </a:extLst>
          </p:cNvPr>
          <p:cNvSpPr txBox="1"/>
          <p:nvPr/>
        </p:nvSpPr>
        <p:spPr>
          <a:xfrm>
            <a:off x="9754758" y="259115"/>
            <a:ext cx="2217530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[Jain+, MICRO 2013]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AEC97A-E191-5E41-B327-B935E2935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86352"/>
            <a:ext cx="4767523" cy="376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31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4B8F-5D28-0C42-B594-CB8A5A49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Prefetcher Metrics /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C74F3-4897-EE4D-A6CB-C5A900AAD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  <a:p>
            <a:pPr lvl="1"/>
            <a:r>
              <a:rPr lang="en-US" dirty="0"/>
              <a:t>Used prefetches / sent prefetches</a:t>
            </a:r>
          </a:p>
          <a:p>
            <a:r>
              <a:rPr lang="en-US" dirty="0"/>
              <a:t>Coverage</a:t>
            </a:r>
          </a:p>
          <a:p>
            <a:pPr lvl="1"/>
            <a:r>
              <a:rPr lang="en-US" dirty="0"/>
              <a:t>Prefetched misses / all misses</a:t>
            </a:r>
          </a:p>
          <a:p>
            <a:r>
              <a:rPr lang="en-US" dirty="0"/>
              <a:t>Timeliness</a:t>
            </a:r>
          </a:p>
          <a:p>
            <a:pPr lvl="1"/>
            <a:r>
              <a:rPr lang="en-US" dirty="0"/>
              <a:t>On-time prefetches / used prefetches</a:t>
            </a:r>
          </a:p>
          <a:p>
            <a:r>
              <a:rPr lang="en-US" dirty="0"/>
              <a:t>Traffic</a:t>
            </a:r>
          </a:p>
          <a:p>
            <a:pPr lvl="1"/>
            <a:r>
              <a:rPr lang="en-US" dirty="0"/>
              <a:t>Memory bandwidth consumed with prefetcher / without prefetcher</a:t>
            </a:r>
          </a:p>
          <a:p>
            <a:pPr lvl="1"/>
            <a:endParaRPr lang="en-US" dirty="0"/>
          </a:p>
          <a:p>
            <a:r>
              <a:rPr lang="en-US" dirty="0"/>
              <a:t>Prefetch distance (lookahead)</a:t>
            </a:r>
          </a:p>
          <a:p>
            <a:pPr lvl="1"/>
            <a:r>
              <a:rPr lang="en-US" dirty="0"/>
              <a:t>How for ahead of the demand stream</a:t>
            </a:r>
          </a:p>
          <a:p>
            <a:r>
              <a:rPr lang="en-US" dirty="0"/>
              <a:t>Prefetch degree</a:t>
            </a:r>
          </a:p>
          <a:p>
            <a:pPr lvl="1"/>
            <a:r>
              <a:rPr lang="en-US" dirty="0"/>
              <a:t>How many prefetches per demand access</a:t>
            </a:r>
          </a:p>
        </p:txBody>
      </p:sp>
    </p:spTree>
    <p:extLst>
      <p:ext uri="{BB962C8B-B14F-4D97-AF65-F5344CB8AC3E}">
        <p14:creationId xmlns:p14="http://schemas.microsoft.com/office/powerpoint/2010/main" val="238334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81D23-E6B7-1646-8260-E71EB68FB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Replacement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17353-0B63-8547-B248-FF37DB042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LRU: Least Recently Used</a:t>
            </a:r>
          </a:p>
          <a:p>
            <a:endParaRPr lang="en-US" dirty="0"/>
          </a:p>
          <a:p>
            <a:r>
              <a:rPr lang="en-US" dirty="0"/>
              <a:t>RRIP: Re-reference Interval Prediction [Jaleel+, ISCA 2010]</a:t>
            </a:r>
          </a:p>
          <a:p>
            <a:endParaRPr lang="en-US" dirty="0"/>
          </a:p>
          <a:p>
            <a:r>
              <a:rPr lang="en-US" dirty="0" err="1"/>
              <a:t>SHiP</a:t>
            </a:r>
            <a:r>
              <a:rPr lang="en-US" dirty="0"/>
              <a:t>: Signature-based Hit Predictor [Wu+, MICRO 2011]</a:t>
            </a:r>
          </a:p>
          <a:p>
            <a:endParaRPr lang="en-US" dirty="0"/>
          </a:p>
          <a:p>
            <a:r>
              <a:rPr lang="en-US" dirty="0"/>
              <a:t>Hawkeye: Learn per-PC cache behavior by applying </a:t>
            </a:r>
            <a:r>
              <a:rPr lang="en-US" dirty="0" err="1"/>
              <a:t>Belady’s</a:t>
            </a:r>
            <a:r>
              <a:rPr lang="en-US" dirty="0"/>
              <a:t> OPT on previous accesses [Jain+, ISCA 2016], Winner of CRC2 (2017)</a:t>
            </a:r>
          </a:p>
        </p:txBody>
      </p:sp>
    </p:spTree>
    <p:extLst>
      <p:ext uri="{BB962C8B-B14F-4D97-AF65-F5344CB8AC3E}">
        <p14:creationId xmlns:p14="http://schemas.microsoft.com/office/powerpoint/2010/main" val="167029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BFDDB-3CB2-3A47-A121-2454108FA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6ACB0-D0A6-3747-9C46-296C68DC7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7378035" cy="4086225"/>
          </a:xfrm>
        </p:spPr>
        <p:txBody>
          <a:bodyPr/>
          <a:lstStyle/>
          <a:p>
            <a:r>
              <a:rPr lang="en-US" dirty="0"/>
              <a:t>Predict data values within core</a:t>
            </a:r>
          </a:p>
          <a:p>
            <a:r>
              <a:rPr lang="en-US" dirty="0"/>
              <a:t>Speculatively breaks true data dependency to increase ILP in OOO cores</a:t>
            </a:r>
          </a:p>
          <a:p>
            <a:pPr lvl="1"/>
            <a:r>
              <a:rPr lang="en-US" dirty="0"/>
              <a:t>“branch prediction but for values”</a:t>
            </a:r>
          </a:p>
          <a:p>
            <a:r>
              <a:rPr lang="en-US" dirty="0"/>
              <a:t>Proposed by 4 independent groups in mid-90’s</a:t>
            </a:r>
          </a:p>
          <a:p>
            <a:pPr lvl="1"/>
            <a:r>
              <a:rPr lang="en-US" dirty="0"/>
              <a:t>AMD, Technion, CMU, Wisconsin</a:t>
            </a:r>
          </a:p>
          <a:p>
            <a:pPr lvl="1"/>
            <a:endParaRPr lang="en-US" dirty="0"/>
          </a:p>
          <a:p>
            <a:r>
              <a:rPr lang="en-US" dirty="0"/>
              <a:t>No known commercial implementation (yet)</a:t>
            </a:r>
          </a:p>
          <a:p>
            <a:r>
              <a:rPr lang="en-US" dirty="0"/>
              <a:t>Gaining some interest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BA4126-8D34-D946-999B-9EE61D736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0514" y="1129824"/>
            <a:ext cx="4397375" cy="52519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846F87-7BDD-E840-A10A-7FFCF854FC4E}"/>
              </a:ext>
            </a:extLst>
          </p:cNvPr>
          <p:cNvSpPr txBox="1"/>
          <p:nvPr/>
        </p:nvSpPr>
        <p:spPr>
          <a:xfrm>
            <a:off x="8191739" y="291125"/>
            <a:ext cx="3520836" cy="65864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</a:t>
            </a:r>
            <a:r>
              <a: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Lipasti</a:t>
            </a: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+, MICRO 1996]</a:t>
            </a:r>
          </a:p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dirty="0">
                <a:solidFill>
                  <a:schemeClr val="tx2"/>
                </a:solidFill>
                <a:latin typeface="+mn-lt"/>
                <a:ea typeface="+mn-ea"/>
              </a:rPr>
              <a:t>MICRO Test of Time Award 2017</a:t>
            </a:r>
            <a:endParaRPr lang="en-US" sz="21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244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C1CFDE3B-5156-D04B-A9EE-677731DC7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 Nehalem (2008)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2A1659-3468-4F47-B0EE-BDB572A36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657" y="-4674"/>
            <a:ext cx="5539384" cy="705406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297689-438E-AE47-94F6-F664A4FEC6B6}"/>
              </a:ext>
            </a:extLst>
          </p:cNvPr>
          <p:cNvSpPr txBox="1"/>
          <p:nvPr/>
        </p:nvSpPr>
        <p:spPr>
          <a:xfrm>
            <a:off x="3294321" y="6146150"/>
            <a:ext cx="2205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[source: Wikipedia]</a:t>
            </a:r>
          </a:p>
        </p:txBody>
      </p:sp>
    </p:spTree>
    <p:extLst>
      <p:ext uri="{BB962C8B-B14F-4D97-AF65-F5344CB8AC3E}">
        <p14:creationId xmlns:p14="http://schemas.microsoft.com/office/powerpoint/2010/main" val="1067686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61359-5310-E149-9FBA-C5189C500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Intel Skylake (2015)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814E18-C22A-C041-9D9F-B001B3F72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474" y="118646"/>
            <a:ext cx="8434526" cy="6345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A1C2BF-40C7-E241-9725-BBC3A9DCDCF6}"/>
              </a:ext>
            </a:extLst>
          </p:cNvPr>
          <p:cNvSpPr txBox="1"/>
          <p:nvPr/>
        </p:nvSpPr>
        <p:spPr>
          <a:xfrm>
            <a:off x="1912415" y="6400800"/>
            <a:ext cx="76194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[source: https://</a:t>
            </a:r>
            <a:r>
              <a:rPr lang="en-US" sz="1600" dirty="0" err="1"/>
              <a:t>www.nextplatform.com</a:t>
            </a:r>
            <a:r>
              <a:rPr lang="en-US" sz="1600" dirty="0"/>
              <a:t>/2017/08/04/drilling-</a:t>
            </a:r>
            <a:r>
              <a:rPr lang="en-US" sz="1600" dirty="0" err="1"/>
              <a:t>xeon</a:t>
            </a:r>
            <a:r>
              <a:rPr lang="en-US" sz="1600" dirty="0"/>
              <a:t>-</a:t>
            </a:r>
            <a:r>
              <a:rPr lang="en-US" sz="1600" dirty="0" err="1"/>
              <a:t>skylake</a:t>
            </a:r>
            <a:r>
              <a:rPr lang="en-US" sz="1600" dirty="0"/>
              <a:t>-architecture/ ]</a:t>
            </a:r>
          </a:p>
        </p:txBody>
      </p:sp>
    </p:spTree>
    <p:extLst>
      <p:ext uri="{BB962C8B-B14F-4D97-AF65-F5344CB8AC3E}">
        <p14:creationId xmlns:p14="http://schemas.microsoft.com/office/powerpoint/2010/main" val="1406248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D9BE632-B69C-F246-942F-05CCC0B37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84AFEE5-EFFF-7945-A719-5E4E57F17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was the guest lecture on Machine Learning?</a:t>
            </a:r>
          </a:p>
          <a:p>
            <a:endParaRPr lang="en-US" dirty="0"/>
          </a:p>
          <a:p>
            <a:r>
              <a:rPr lang="en-US" dirty="0"/>
              <a:t>Lab 6</a:t>
            </a:r>
          </a:p>
          <a:p>
            <a:pPr lvl="1"/>
            <a:r>
              <a:rPr lang="en-US" dirty="0"/>
              <a:t>Due Dec 12 (Wednesday), 11:59pm</a:t>
            </a:r>
          </a:p>
          <a:p>
            <a:endParaRPr lang="en-US" dirty="0"/>
          </a:p>
          <a:p>
            <a:r>
              <a:rPr lang="en-US" dirty="0"/>
              <a:t>Final Exam</a:t>
            </a:r>
          </a:p>
          <a:p>
            <a:pPr lvl="1"/>
            <a:r>
              <a:rPr lang="en-US" dirty="0"/>
              <a:t>December 14 (Friday), 7-10pm</a:t>
            </a:r>
          </a:p>
          <a:p>
            <a:pPr lvl="1"/>
            <a:r>
              <a:rPr lang="en-US" dirty="0"/>
              <a:t>ECJ 1.214 (NOT OUR USUAL CLASSROOM)</a:t>
            </a:r>
          </a:p>
          <a:p>
            <a:pPr lvl="1"/>
            <a:endParaRPr lang="en-US" dirty="0"/>
          </a:p>
          <a:p>
            <a:r>
              <a:rPr lang="en-US" dirty="0"/>
              <a:t>Grad Lab</a:t>
            </a:r>
          </a:p>
          <a:p>
            <a:pPr lvl="1"/>
            <a:r>
              <a:rPr lang="en-US" dirty="0"/>
              <a:t>Due Dec 17 (Monday), 11:59pm</a:t>
            </a:r>
          </a:p>
        </p:txBody>
      </p:sp>
    </p:spTree>
    <p:extLst>
      <p:ext uri="{BB962C8B-B14F-4D97-AF65-F5344CB8AC3E}">
        <p14:creationId xmlns:p14="http://schemas.microsoft.com/office/powerpoint/2010/main" val="2500698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42A97B-1B5C-2248-BC81-F3CAB2559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637" y="604326"/>
            <a:ext cx="10232066" cy="57555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36DE5D-C5F7-9848-9AE1-0EEAF97F3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Arm Cortex-A76 (2018)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F5DDCD-853D-1941-97F0-093F2C9F190C}"/>
              </a:ext>
            </a:extLst>
          </p:cNvPr>
          <p:cNvSpPr txBox="1"/>
          <p:nvPr/>
        </p:nvSpPr>
        <p:spPr>
          <a:xfrm>
            <a:off x="2133601" y="6400801"/>
            <a:ext cx="73668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[source: https://</a:t>
            </a:r>
            <a:r>
              <a:rPr lang="en-US" sz="1200" dirty="0" err="1"/>
              <a:t>images.anandtech.com</a:t>
            </a:r>
            <a:r>
              <a:rPr lang="en-US" sz="1200" dirty="0"/>
              <a:t>/galleries/6373/02_Cortex-A76%20Deep%20Dive%20Final_NoWM_12.png]</a:t>
            </a:r>
          </a:p>
        </p:txBody>
      </p:sp>
    </p:spTree>
    <p:extLst>
      <p:ext uri="{BB962C8B-B14F-4D97-AF65-F5344CB8AC3E}">
        <p14:creationId xmlns:p14="http://schemas.microsoft.com/office/powerpoint/2010/main" val="406618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C2DCED4-AC3D-F64B-ABAA-A74FC38F2E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ECFAAC-4D7F-F043-92E8-E1726230B7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DD5137D-3D67-D140-9EB8-7B895C508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A0EA6DAC-816C-D142-8776-A4936E5EEB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647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540F74A-C177-A043-B94D-FAA724258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learned?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B83881-6138-1B49-B4E3-9F015FC5D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Lecture 1…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555521-85C6-4A4E-9A15-F66EB6829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42" y="1837077"/>
            <a:ext cx="5908158" cy="44311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B1A149-FE7D-2147-9C3D-0BA71F3DB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20825"/>
            <a:ext cx="6046381" cy="453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80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D9094-B06A-7044-8BBC-84933250E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11836-4B5E-304D-85AD-CDF7819A0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748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D2832-21B2-D842-ABC1-35AB46DE9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 from Lecture 1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64BF2B0-2782-B442-9E9E-FDC906475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covered all topics!</a:t>
            </a:r>
          </a:p>
        </p:txBody>
      </p:sp>
      <p:pic>
        <p:nvPicPr>
          <p:cNvPr id="11" name="Content Placeholder 6">
            <a:extLst>
              <a:ext uri="{FF2B5EF4-FFF2-40B4-BE49-F238E27FC236}">
                <a16:creationId xmlns:a16="http://schemas.microsoft.com/office/drawing/2014/main" id="{1A575FBE-4C55-E646-A942-25A6688A68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1011947"/>
            <a:ext cx="5070505" cy="567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56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DC545-77E9-0E45-B8D9-8B8BCDFB1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the Abstraction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7FD3F-8393-7D4C-8293-F82D31979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15">
            <a:extLst>
              <a:ext uri="{FF2B5EF4-FFF2-40B4-BE49-F238E27FC236}">
                <a16:creationId xmlns:a16="http://schemas.microsoft.com/office/drawing/2014/main" id="{9489F504-CBFA-1447-9791-A78698278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710" y="973138"/>
            <a:ext cx="5470779" cy="540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403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22B68-FDED-9346-B58E-199CBE456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(some old and some new)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AB89D-4728-7B47-B569-DBC8C0B13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Moore’s law slowing down / ending</a:t>
            </a:r>
          </a:p>
          <a:p>
            <a:r>
              <a:rPr lang="en-US" dirty="0"/>
              <a:t>Memory wall</a:t>
            </a:r>
          </a:p>
          <a:p>
            <a:r>
              <a:rPr lang="en-US" dirty="0"/>
              <a:t>Limited ILP</a:t>
            </a:r>
          </a:p>
          <a:p>
            <a:r>
              <a:rPr lang="en-US" dirty="0"/>
              <a:t>Power wall</a:t>
            </a:r>
          </a:p>
          <a:p>
            <a:r>
              <a:rPr lang="en-US" dirty="0"/>
              <a:t>Multi-core / Many-core scalability</a:t>
            </a:r>
          </a:p>
          <a:p>
            <a:r>
              <a:rPr lang="en-US" dirty="0"/>
              <a:t>Parallel programming still difficult</a:t>
            </a:r>
          </a:p>
          <a:p>
            <a:r>
              <a:rPr lang="en-US" dirty="0"/>
              <a:t>Security exploits in microarchitecture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7FE2A62-1D8D-1C44-9675-AB3D53F46B2E}"/>
              </a:ext>
            </a:extLst>
          </p:cNvPr>
          <p:cNvSpPr/>
          <p:nvPr/>
        </p:nvSpPr>
        <p:spPr>
          <a:xfrm>
            <a:off x="1513367" y="5039832"/>
            <a:ext cx="9165266" cy="1020726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Even more dependency on a </a:t>
            </a:r>
            <a:r>
              <a:rPr lang="en-US" sz="2800" b="1" i="1" dirty="0"/>
              <a:t>better architecture </a:t>
            </a:r>
            <a:r>
              <a:rPr lang="en-US" sz="2800" dirty="0"/>
              <a:t>than ever</a:t>
            </a:r>
            <a:r>
              <a:rPr lang="en-US" sz="2800" b="1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7450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24AAE-4CF6-5641-90E4-2AA0BA65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Technologies and 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EB981-5D1E-084A-AC07-B158763E4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memory technologies</a:t>
            </a:r>
          </a:p>
          <a:p>
            <a:r>
              <a:rPr lang="en-US" dirty="0"/>
              <a:t>3D IC technology</a:t>
            </a:r>
          </a:p>
          <a:p>
            <a:r>
              <a:rPr lang="en-US" dirty="0"/>
              <a:t>Non-von-Neumann architectures</a:t>
            </a:r>
          </a:p>
          <a:p>
            <a:r>
              <a:rPr lang="en-US" dirty="0"/>
              <a:t>Specialization</a:t>
            </a:r>
          </a:p>
          <a:p>
            <a:pPr lvl="1"/>
            <a:r>
              <a:rPr lang="en-US" dirty="0"/>
              <a:t>Machine learning</a:t>
            </a:r>
          </a:p>
          <a:p>
            <a:pPr lvl="1"/>
            <a:r>
              <a:rPr lang="en-US" dirty="0"/>
              <a:t>Accelerators / domain-specific computation</a:t>
            </a:r>
          </a:p>
          <a:p>
            <a:pPr lvl="1"/>
            <a:r>
              <a:rPr lang="en-US" dirty="0"/>
              <a:t>Generalization of specialization</a:t>
            </a:r>
          </a:p>
          <a:p>
            <a:r>
              <a:rPr lang="en-US" dirty="0"/>
              <a:t>Applying ML to architecture</a:t>
            </a:r>
          </a:p>
          <a:p>
            <a:r>
              <a:rPr lang="en-US" dirty="0"/>
              <a:t>Reconfigurable computing (in the cloud)</a:t>
            </a:r>
          </a:p>
          <a:p>
            <a:r>
              <a:rPr lang="en-US" dirty="0"/>
              <a:t>Security and Privacy for everything</a:t>
            </a:r>
          </a:p>
          <a:p>
            <a:r>
              <a:rPr lang="en-US" dirty="0"/>
              <a:t>And beyond…</a:t>
            </a:r>
          </a:p>
          <a:p>
            <a:pPr lvl="1"/>
            <a:r>
              <a:rPr lang="en-US" dirty="0"/>
              <a:t>Superconducting Electronics – Very high frequencies and efficiencies may be possible</a:t>
            </a:r>
          </a:p>
          <a:p>
            <a:pPr lvl="1"/>
            <a:r>
              <a:rPr lang="en-US" dirty="0"/>
              <a:t>Quantum Computing</a:t>
            </a:r>
          </a:p>
          <a:p>
            <a:pPr lvl="1"/>
            <a:r>
              <a:rPr lang="en-US" dirty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656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ED37A-E625-A443-A415-22D1B30AC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Fundamentals don’t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93B49-45AF-6B4C-BA78-CD2C4613F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11233150" cy="5080833"/>
          </a:xfrm>
        </p:spPr>
        <p:txBody>
          <a:bodyPr/>
          <a:lstStyle/>
          <a:p>
            <a:r>
              <a:rPr lang="en-US" dirty="0"/>
              <a:t>Everything is a </a:t>
            </a:r>
            <a:r>
              <a:rPr lang="en-US" b="1" dirty="0"/>
              <a:t>trade-off</a:t>
            </a:r>
            <a:r>
              <a:rPr lang="en-US" dirty="0"/>
              <a:t>!</a:t>
            </a:r>
          </a:p>
          <a:p>
            <a:endParaRPr lang="en-US" dirty="0"/>
          </a:p>
          <a:p>
            <a:r>
              <a:rPr lang="en-US" b="1" dirty="0"/>
              <a:t>Single-threaded performance </a:t>
            </a:r>
            <a:r>
              <a:rPr lang="en-US" dirty="0"/>
              <a:t>always important (remember </a:t>
            </a:r>
            <a:r>
              <a:rPr lang="en-US" b="1" dirty="0"/>
              <a:t>Amdahl’s law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Tricks of the trade (from </a:t>
            </a:r>
            <a:r>
              <a:rPr lang="en-US" dirty="0" err="1"/>
              <a:t>Mattan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Locality</a:t>
            </a:r>
            <a:r>
              <a:rPr lang="en-US" dirty="0"/>
              <a:t>: when things are nearby, they are cheaper and faster</a:t>
            </a:r>
          </a:p>
          <a:p>
            <a:pPr lvl="2"/>
            <a:r>
              <a:rPr lang="en-US" dirty="0"/>
              <a:t>Hierarchy</a:t>
            </a:r>
          </a:p>
          <a:p>
            <a:pPr lvl="1"/>
            <a:r>
              <a:rPr lang="en-US" b="1" dirty="0"/>
              <a:t>Parallelism</a:t>
            </a:r>
            <a:r>
              <a:rPr lang="en-US" dirty="0"/>
              <a:t>: do more at the same time</a:t>
            </a:r>
          </a:p>
          <a:p>
            <a:pPr lvl="2"/>
            <a:r>
              <a:rPr lang="en-US" dirty="0"/>
              <a:t>Pipelining, Multiple functional units</a:t>
            </a:r>
          </a:p>
          <a:p>
            <a:pPr lvl="1"/>
            <a:r>
              <a:rPr lang="en-US" b="1" dirty="0"/>
              <a:t>Reordering</a:t>
            </a:r>
            <a:r>
              <a:rPr lang="en-US" dirty="0"/>
              <a:t>: schedule operations to maximize efficiency</a:t>
            </a:r>
          </a:p>
          <a:p>
            <a:pPr lvl="2"/>
            <a:r>
              <a:rPr lang="en-US" dirty="0"/>
              <a:t>OOO processing, memory scheduling</a:t>
            </a:r>
          </a:p>
          <a:p>
            <a:pPr lvl="1"/>
            <a:r>
              <a:rPr lang="en-US" b="1" dirty="0"/>
              <a:t>Speculation</a:t>
            </a:r>
            <a:r>
              <a:rPr lang="en-US" dirty="0"/>
              <a:t>: learn from the past to predict the future</a:t>
            </a:r>
          </a:p>
          <a:p>
            <a:pPr lvl="2"/>
            <a:r>
              <a:rPr lang="en-US" dirty="0"/>
              <a:t>Branch prediction, prefetching</a:t>
            </a:r>
          </a:p>
          <a:p>
            <a:pPr lvl="1"/>
            <a:r>
              <a:rPr lang="en-US" b="1" dirty="0"/>
              <a:t>Heterogeneity</a:t>
            </a:r>
            <a:r>
              <a:rPr lang="en-US" dirty="0"/>
              <a:t>: if one component isn’t perfect, use multiple types</a:t>
            </a:r>
          </a:p>
          <a:p>
            <a:pPr lvl="2"/>
            <a:r>
              <a:rPr lang="en-US" dirty="0"/>
              <a:t>Memory heterogeneity, </a:t>
            </a:r>
            <a:r>
              <a:rPr lang="en-US" dirty="0" err="1"/>
              <a:t>big.LITTLE</a:t>
            </a:r>
            <a:r>
              <a:rPr lang="en-US" dirty="0"/>
              <a:t> processing, accelerators</a:t>
            </a:r>
          </a:p>
        </p:txBody>
      </p:sp>
    </p:spTree>
    <p:extLst>
      <p:ext uri="{BB962C8B-B14F-4D97-AF65-F5344CB8AC3E}">
        <p14:creationId xmlns:p14="http://schemas.microsoft.com/office/powerpoint/2010/main" val="2627005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8D1B4-BB00-4C49-BC45-3D90C3F0F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classes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862BA-B699-EB4B-929B-D4E162C01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Yale </a:t>
            </a:r>
            <a:r>
              <a:rPr lang="en-US" dirty="0" err="1"/>
              <a:t>Patt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EE382N.19 </a:t>
            </a:r>
            <a:r>
              <a:rPr lang="en-US" dirty="0" err="1"/>
              <a:t>Microarchitecfture</a:t>
            </a:r>
            <a:endParaRPr lang="en-US" dirty="0"/>
          </a:p>
          <a:p>
            <a:r>
              <a:rPr lang="en-US" dirty="0" err="1"/>
              <a:t>Mattan</a:t>
            </a:r>
            <a:r>
              <a:rPr lang="en-US" dirty="0"/>
              <a:t> </a:t>
            </a:r>
            <a:r>
              <a:rPr lang="en-US" dirty="0" err="1"/>
              <a:t>Erez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EE382N.22 Computer Architecture – User System Interplay</a:t>
            </a:r>
          </a:p>
          <a:p>
            <a:pPr lvl="1"/>
            <a:r>
              <a:rPr lang="en-US" dirty="0"/>
              <a:t>EE382N.20 Computer Architecture – Parallelism and Locality</a:t>
            </a:r>
          </a:p>
          <a:p>
            <a:r>
              <a:rPr lang="en-US" dirty="0"/>
              <a:t>Calvin Lin:</a:t>
            </a:r>
          </a:p>
          <a:p>
            <a:pPr lvl="1"/>
            <a:r>
              <a:rPr lang="en-US" dirty="0"/>
              <a:t>CS395T: Prediction Mechanisms in Computer Architecture</a:t>
            </a:r>
          </a:p>
          <a:p>
            <a:r>
              <a:rPr lang="en-US" dirty="0" err="1"/>
              <a:t>Lizy</a:t>
            </a:r>
            <a:r>
              <a:rPr lang="en-US" dirty="0"/>
              <a:t> John:</a:t>
            </a:r>
          </a:p>
          <a:p>
            <a:pPr lvl="1"/>
            <a:r>
              <a:rPr lang="en-US" dirty="0"/>
              <a:t>EE382N: Superscalar Microprocessor Architecture</a:t>
            </a:r>
          </a:p>
          <a:p>
            <a:pPr lvl="1"/>
            <a:r>
              <a:rPr lang="en-US" dirty="0"/>
              <a:t>EE382N: Computer Performance Evaluation and Benchmarking</a:t>
            </a:r>
          </a:p>
          <a:p>
            <a:r>
              <a:rPr lang="en-US" dirty="0"/>
              <a:t>In general, I recommend having a good breadth of knowledge in layers around your focus layer</a:t>
            </a:r>
          </a:p>
          <a:p>
            <a:pPr lvl="1"/>
            <a:r>
              <a:rPr lang="en-US" dirty="0"/>
              <a:t>For computer architecture / microarchitecture:</a:t>
            </a:r>
          </a:p>
          <a:p>
            <a:pPr lvl="1"/>
            <a:r>
              <a:rPr lang="en-US" dirty="0"/>
              <a:t>VLSI courses, Operation Systems, Compiler, Security, Machine Learning 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119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6592DDA-8C03-BA4E-9B0B-C3F504893F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3EABF99-65E9-FB4B-B41F-9C40962839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EFBA0A5-5E4E-F04C-9C30-4DCD29239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</a:t>
            </a:r>
            <a:br>
              <a:rPr lang="en-US" dirty="0"/>
            </a:br>
            <a:r>
              <a:rPr lang="en-US" dirty="0"/>
              <a:t>Microarchitecture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AF87A3E-05A0-8A4F-8CD7-95A400A872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855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94B24-E38E-944C-A8DC-DACC12960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Conferences to Keep Track of State-of-the-Art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F0E4A-8C42-0E47-A9FC-FE233506B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ISCA: Computer Architecture</a:t>
            </a:r>
          </a:p>
          <a:p>
            <a:r>
              <a:rPr lang="en-US" sz="2000" dirty="0"/>
              <a:t>MICRO: Microarchitecture</a:t>
            </a:r>
          </a:p>
          <a:p>
            <a:r>
              <a:rPr lang="en-US" sz="2000" dirty="0"/>
              <a:t>HPCA: High Performance Computer Architecture</a:t>
            </a:r>
          </a:p>
          <a:p>
            <a:r>
              <a:rPr lang="en-US" sz="2000" dirty="0"/>
              <a:t>ASPLOS: Architectural Support for Programming Languages and Operation Systems</a:t>
            </a:r>
          </a:p>
          <a:p>
            <a:r>
              <a:rPr lang="en-US" sz="2000" dirty="0"/>
              <a:t>PACT: Parallel Architectures and Compilation Techniques</a:t>
            </a:r>
          </a:p>
          <a:p>
            <a:r>
              <a:rPr lang="en-US" sz="2000" dirty="0"/>
              <a:t>CGO: Code Generation and Optimization</a:t>
            </a:r>
          </a:p>
          <a:p>
            <a:r>
              <a:rPr lang="en-US" sz="2000" dirty="0"/>
              <a:t>PLDI: Programming Language Design and Implementation</a:t>
            </a:r>
          </a:p>
          <a:p>
            <a:r>
              <a:rPr lang="en-US" sz="2000" dirty="0"/>
              <a:t>SC: </a:t>
            </a:r>
            <a:r>
              <a:rPr lang="en-US" sz="2000" dirty="0" err="1"/>
              <a:t>SuperComputing</a:t>
            </a:r>
            <a:endParaRPr lang="en-US" sz="2000" dirty="0"/>
          </a:p>
          <a:p>
            <a:r>
              <a:rPr lang="en-US" sz="2000" dirty="0"/>
              <a:t>ICS: </a:t>
            </a:r>
            <a:r>
              <a:rPr lang="en-US" sz="2000" dirty="0" err="1"/>
              <a:t>SuperComputing</a:t>
            </a:r>
            <a:endParaRPr lang="en-US" sz="2000" dirty="0"/>
          </a:p>
          <a:p>
            <a:r>
              <a:rPr lang="en-US" sz="2000" dirty="0"/>
              <a:t>ISPASS: Performance Analysis</a:t>
            </a:r>
          </a:p>
          <a:p>
            <a:r>
              <a:rPr lang="en-US" sz="2000" dirty="0"/>
              <a:t>IISWC: Workload Characterization</a:t>
            </a:r>
          </a:p>
          <a:p>
            <a:r>
              <a:rPr lang="en-US" sz="2000" dirty="0"/>
              <a:t>SIGMETRICS: Computer Systems Performance Evaluation</a:t>
            </a:r>
          </a:p>
          <a:p>
            <a:r>
              <a:rPr lang="en-US" sz="2000" dirty="0"/>
              <a:t>….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334960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C3203-F0BC-C14F-AB4A-2F628CC0E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Architecture Competitions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E1DFF-F318-D549-A7EA-3080E5641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Championship Branch Prediction</a:t>
            </a:r>
          </a:p>
          <a:p>
            <a:pPr lvl="1"/>
            <a:r>
              <a:rPr lang="en-US" dirty="0"/>
              <a:t>CBP1 – 2004</a:t>
            </a:r>
          </a:p>
          <a:p>
            <a:pPr lvl="1"/>
            <a:r>
              <a:rPr lang="en-US" dirty="0"/>
              <a:t>CBP2 – 2006</a:t>
            </a:r>
          </a:p>
          <a:p>
            <a:pPr lvl="1"/>
            <a:r>
              <a:rPr lang="en-US" dirty="0"/>
              <a:t>CBP3 – 2011</a:t>
            </a:r>
          </a:p>
          <a:p>
            <a:pPr lvl="1"/>
            <a:r>
              <a:rPr lang="en-US" dirty="0"/>
              <a:t>CBP4 – 2014</a:t>
            </a:r>
          </a:p>
          <a:p>
            <a:pPr lvl="1"/>
            <a:r>
              <a:rPr lang="en-US" dirty="0"/>
              <a:t>CBP5 – 2016</a:t>
            </a:r>
          </a:p>
          <a:p>
            <a:r>
              <a:rPr lang="en-US" dirty="0"/>
              <a:t>Data Prefetching Championship</a:t>
            </a:r>
          </a:p>
          <a:p>
            <a:pPr lvl="1"/>
            <a:r>
              <a:rPr lang="en-US" dirty="0"/>
              <a:t>DPC1 – 2009</a:t>
            </a:r>
          </a:p>
          <a:p>
            <a:pPr lvl="1"/>
            <a:r>
              <a:rPr lang="en-US" dirty="0"/>
              <a:t>DPC2 – 2015</a:t>
            </a:r>
          </a:p>
          <a:p>
            <a:r>
              <a:rPr lang="en-US" dirty="0"/>
              <a:t>Cache Replacement Championship</a:t>
            </a:r>
          </a:p>
          <a:p>
            <a:pPr lvl="1"/>
            <a:r>
              <a:rPr lang="en-US" dirty="0"/>
              <a:t>CRC1 – 2010</a:t>
            </a:r>
          </a:p>
          <a:p>
            <a:pPr lvl="1"/>
            <a:r>
              <a:rPr lang="en-US" dirty="0"/>
              <a:t>CRC2 – 2017</a:t>
            </a:r>
          </a:p>
          <a:p>
            <a:r>
              <a:rPr lang="en-US" dirty="0"/>
              <a:t>Championship Value Prediction</a:t>
            </a:r>
          </a:p>
          <a:p>
            <a:pPr lvl="1"/>
            <a:r>
              <a:rPr lang="en-US" dirty="0"/>
              <a:t>CVP1 – 2018</a:t>
            </a:r>
          </a:p>
          <a:p>
            <a:r>
              <a:rPr lang="en-US" dirty="0"/>
              <a:t>2019?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1503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7E1-475B-D546-B1FB-415141326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Questions…on anything?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811DA-4D62-274A-B37A-A068AD68D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lecture or any of the past lectures?</a:t>
            </a:r>
          </a:p>
          <a:p>
            <a:r>
              <a:rPr lang="en-US" dirty="0"/>
              <a:t>Any feedback is also welcome</a:t>
            </a:r>
          </a:p>
          <a:p>
            <a:endParaRPr lang="en-US" dirty="0"/>
          </a:p>
          <a:p>
            <a:r>
              <a:rPr lang="en-US" dirty="0"/>
              <a:t>Technical or non-technical?</a:t>
            </a:r>
          </a:p>
          <a:p>
            <a:r>
              <a:rPr lang="en-US" dirty="0"/>
              <a:t>Architecture research?</a:t>
            </a:r>
          </a:p>
          <a:p>
            <a:r>
              <a:rPr lang="en-US" dirty="0"/>
              <a:t>Career advice?</a:t>
            </a:r>
          </a:p>
          <a:p>
            <a:r>
              <a:rPr lang="en-US" dirty="0"/>
              <a:t>Industry vs. Academia?</a:t>
            </a:r>
          </a:p>
          <a:p>
            <a:r>
              <a:rPr lang="en-US" dirty="0"/>
              <a:t>To do </a:t>
            </a:r>
            <a:r>
              <a:rPr lang="en-US" dirty="0" err="1"/>
              <a:t>Ph.D</a:t>
            </a:r>
            <a:r>
              <a:rPr lang="en-US" dirty="0"/>
              <a:t> or not?</a:t>
            </a:r>
          </a:p>
        </p:txBody>
      </p:sp>
    </p:spTree>
    <p:extLst>
      <p:ext uri="{BB962C8B-B14F-4D97-AF65-F5344CB8AC3E}">
        <p14:creationId xmlns:p14="http://schemas.microsoft.com/office/powerpoint/2010/main" val="12622882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FF4C-7704-E840-80A9-6379FEFAF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luck and stay in touch!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5A29B-269C-AD42-BBA2-0F8E20468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 reminder for </a:t>
            </a:r>
            <a:r>
              <a:rPr lang="en-US" dirty="0" err="1"/>
              <a:t>eCIS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Today is the last day (Dec 10)!</a:t>
            </a:r>
          </a:p>
          <a:p>
            <a:pPr lvl="1"/>
            <a:r>
              <a:rPr lang="en-US" dirty="0">
                <a:hlinkClick r:id="rId2"/>
              </a:rPr>
              <a:t>https://utdirect.utexas.edu/ctl/ecis/index.WBX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Contact info:</a:t>
            </a:r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3"/>
              </a:rPr>
              <a:t>Dam.Sunwoo@arm.com</a:t>
            </a:r>
            <a:endParaRPr lang="en-US" dirty="0"/>
          </a:p>
          <a:p>
            <a:pPr lvl="1"/>
            <a:r>
              <a:rPr lang="en-US" dirty="0"/>
              <a:t>Feel free to add me on LinkedIn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9199AA-F3CD-4544-A2E1-1732ACC0D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909" y="3772783"/>
            <a:ext cx="493233" cy="49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8950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45AE11-BE51-EE4B-92AC-A9B1F26C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Trace Cache </a:t>
            </a:r>
            <a:r>
              <a:rPr lang="en-US" sz="2400" dirty="0"/>
              <a:t>(Intel Pentium 4)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01B4B8-E02A-5F46-B5A5-19993E2A7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7080324" cy="4086225"/>
          </a:xfrm>
        </p:spPr>
        <p:txBody>
          <a:bodyPr/>
          <a:lstStyle/>
          <a:p>
            <a:r>
              <a:rPr lang="en-US" dirty="0"/>
              <a:t>Cache that stores </a:t>
            </a:r>
            <a:r>
              <a:rPr lang="en-US" i="1" dirty="0"/>
              <a:t>dynamic stream of instructions </a:t>
            </a:r>
            <a:r>
              <a:rPr lang="en-US" dirty="0"/>
              <a:t>(trace)</a:t>
            </a:r>
          </a:p>
          <a:p>
            <a:r>
              <a:rPr lang="en-US" dirty="0"/>
              <a:t>Increases instruction fetch bandwidth (less breaks)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55EA45-3DF9-1242-8AC4-D2E53034B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033" y="2461938"/>
            <a:ext cx="4539143" cy="37730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82D14A-A759-AB45-B1E0-AE33368FF924}"/>
              </a:ext>
            </a:extLst>
          </p:cNvPr>
          <p:cNvSpPr txBox="1"/>
          <p:nvPr/>
        </p:nvSpPr>
        <p:spPr>
          <a:xfrm>
            <a:off x="8086731" y="231220"/>
            <a:ext cx="3785332" cy="65864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[Rotenberg+, MICRO 1996]</a:t>
            </a:r>
          </a:p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dirty="0">
                <a:solidFill>
                  <a:schemeClr val="tx2"/>
                </a:solidFill>
                <a:latin typeface="+mn-lt"/>
                <a:ea typeface="+mn-ea"/>
              </a:rPr>
              <a:t>MICRO Test of Time Award in 2015</a:t>
            </a:r>
            <a:endParaRPr lang="en-US" sz="21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53CE3D-C397-0D46-AF9E-906C84521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865" y="889862"/>
            <a:ext cx="4923135" cy="5345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724D3-5A21-3D47-8679-DDD9598A2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Micro-operation Cache (MOP/</a:t>
            </a:r>
            <a:r>
              <a:rPr lang="en-US" dirty="0" err="1"/>
              <a:t>uOP</a:t>
            </a:r>
            <a:r>
              <a:rPr lang="en-US" dirty="0"/>
              <a:t> Cache)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F670E-F82C-1D46-9868-84FF37DBD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6304147" cy="4086225"/>
          </a:xfrm>
        </p:spPr>
        <p:txBody>
          <a:bodyPr/>
          <a:lstStyle/>
          <a:p>
            <a:r>
              <a:rPr lang="en-US" dirty="0"/>
              <a:t>Store </a:t>
            </a:r>
            <a:r>
              <a:rPr lang="en-US" dirty="0" err="1"/>
              <a:t>uops</a:t>
            </a:r>
            <a:r>
              <a:rPr lang="en-US" dirty="0"/>
              <a:t> of decoded instructions</a:t>
            </a:r>
          </a:p>
          <a:p>
            <a:r>
              <a:rPr lang="en-US" dirty="0"/>
              <a:t>No need to decode again if found in the </a:t>
            </a:r>
            <a:r>
              <a:rPr lang="en-US" dirty="0" err="1"/>
              <a:t>uop</a:t>
            </a:r>
            <a:r>
              <a:rPr lang="en-US" dirty="0"/>
              <a:t> cache</a:t>
            </a:r>
          </a:p>
          <a:p>
            <a:r>
              <a:rPr lang="en-US" dirty="0"/>
              <a:t>Supposedly used in Intel Sandy Bridge and successive microarchitectures and AMD Zen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4164C5-E57C-2847-A743-DDB63CF3DFBB}"/>
              </a:ext>
            </a:extLst>
          </p:cNvPr>
          <p:cNvSpPr txBox="1"/>
          <p:nvPr/>
        </p:nvSpPr>
        <p:spPr>
          <a:xfrm>
            <a:off x="9298246" y="330825"/>
            <a:ext cx="2745945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[Solomon+, ISLPED 2001]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EE9F5B-A0D2-6247-8BD2-20F36C95A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2100" y="1752159"/>
            <a:ext cx="4828658" cy="29241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8D1CF6-D00F-7146-BCE1-4D608522B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442" y="3268264"/>
            <a:ext cx="5826641" cy="32046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0EED02-963B-C144-B534-6A3CF6770669}"/>
              </a:ext>
            </a:extLst>
          </p:cNvPr>
          <p:cNvSpPr txBox="1"/>
          <p:nvPr/>
        </p:nvSpPr>
        <p:spPr>
          <a:xfrm>
            <a:off x="5274033" y="6472917"/>
            <a:ext cx="1350050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</a:t>
            </a:r>
            <a:r>
              <a: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Anandtech</a:t>
            </a: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45001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Reprise: Two-Level Branch Prediction</a:t>
            </a:r>
          </a:p>
        </p:txBody>
      </p:sp>
      <p:sp>
        <p:nvSpPr>
          <p:cNvPr id="10833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Branch history and branch address combined to index into Pattern History Table (PHT) of 2b saturating BPs</a:t>
            </a:r>
          </a:p>
          <a:p>
            <a:pPr lvl="1"/>
            <a:r>
              <a:rPr lang="en-US" dirty="0"/>
              <a:t>2b used to predict branch direction</a:t>
            </a:r>
          </a:p>
          <a:p>
            <a:pPr lvl="1"/>
            <a:r>
              <a:rPr lang="en-US" dirty="0"/>
              <a:t>When branch resolved, update 2b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1A001A-0159-1D4C-BD0C-C21CACAD8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94" y="2902689"/>
            <a:ext cx="4064428" cy="3255640"/>
          </a:xfrm>
          <a:prstGeom prst="rect">
            <a:avLst/>
          </a:prstGeom>
        </p:spPr>
      </p:pic>
      <p:sp>
        <p:nvSpPr>
          <p:cNvPr id="1083396" name="Rectangle 4"/>
          <p:cNvSpPr>
            <a:spLocks noChangeArrowheads="1"/>
          </p:cNvSpPr>
          <p:nvPr/>
        </p:nvSpPr>
        <p:spPr bwMode="auto">
          <a:xfrm>
            <a:off x="4928030" y="4543889"/>
            <a:ext cx="304800" cy="381000"/>
          </a:xfrm>
          <a:prstGeom prst="rect">
            <a:avLst/>
          </a:prstGeom>
          <a:solidFill>
            <a:schemeClr val="hlink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dirty="0"/>
              <a:t>1</a:t>
            </a:r>
          </a:p>
        </p:txBody>
      </p:sp>
      <p:sp>
        <p:nvSpPr>
          <p:cNvPr id="1083397" name="Rectangle 5"/>
          <p:cNvSpPr>
            <a:spLocks noChangeArrowheads="1"/>
          </p:cNvSpPr>
          <p:nvPr/>
        </p:nvSpPr>
        <p:spPr bwMode="auto">
          <a:xfrm>
            <a:off x="5232830" y="4543889"/>
            <a:ext cx="304800" cy="381000"/>
          </a:xfrm>
          <a:prstGeom prst="rect">
            <a:avLst/>
          </a:prstGeom>
          <a:solidFill>
            <a:schemeClr val="hlink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dirty="0"/>
              <a:t>1</a:t>
            </a:r>
          </a:p>
        </p:txBody>
      </p:sp>
      <p:sp>
        <p:nvSpPr>
          <p:cNvPr id="1083398" name="Rectangle 6"/>
          <p:cNvSpPr>
            <a:spLocks noChangeArrowheads="1"/>
          </p:cNvSpPr>
          <p:nvPr/>
        </p:nvSpPr>
        <p:spPr bwMode="auto">
          <a:xfrm>
            <a:off x="5537630" y="4543889"/>
            <a:ext cx="304800" cy="381000"/>
          </a:xfrm>
          <a:prstGeom prst="rect">
            <a:avLst/>
          </a:prstGeom>
          <a:solidFill>
            <a:schemeClr val="hlink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0</a:t>
            </a:r>
          </a:p>
        </p:txBody>
      </p:sp>
      <p:sp>
        <p:nvSpPr>
          <p:cNvPr id="1083399" name="Rectangle 7"/>
          <p:cNvSpPr>
            <a:spLocks noChangeArrowheads="1"/>
          </p:cNvSpPr>
          <p:nvPr/>
        </p:nvSpPr>
        <p:spPr bwMode="auto">
          <a:xfrm>
            <a:off x="5842430" y="4543889"/>
            <a:ext cx="304800" cy="381000"/>
          </a:xfrm>
          <a:prstGeom prst="rect">
            <a:avLst/>
          </a:prstGeom>
          <a:solidFill>
            <a:schemeClr val="hlink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0</a:t>
            </a:r>
          </a:p>
        </p:txBody>
      </p:sp>
      <p:sp>
        <p:nvSpPr>
          <p:cNvPr id="1083400" name="Rectangle 8"/>
          <p:cNvSpPr>
            <a:spLocks noChangeArrowheads="1"/>
          </p:cNvSpPr>
          <p:nvPr/>
        </p:nvSpPr>
        <p:spPr bwMode="auto">
          <a:xfrm>
            <a:off x="6147230" y="4543889"/>
            <a:ext cx="304800" cy="381000"/>
          </a:xfrm>
          <a:prstGeom prst="rect">
            <a:avLst/>
          </a:prstGeom>
          <a:solidFill>
            <a:schemeClr val="hlink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1</a:t>
            </a:r>
          </a:p>
        </p:txBody>
      </p:sp>
      <p:sp>
        <p:nvSpPr>
          <p:cNvPr id="1083403" name="Rectangle 11"/>
          <p:cNvSpPr>
            <a:spLocks noChangeArrowheads="1"/>
          </p:cNvSpPr>
          <p:nvPr/>
        </p:nvSpPr>
        <p:spPr bwMode="auto">
          <a:xfrm>
            <a:off x="7442630" y="2638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3404" name="Rectangle 12"/>
          <p:cNvSpPr>
            <a:spLocks noChangeArrowheads="1"/>
          </p:cNvSpPr>
          <p:nvPr/>
        </p:nvSpPr>
        <p:spPr bwMode="auto">
          <a:xfrm>
            <a:off x="7823630" y="2638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3405" name="Rectangle 13"/>
          <p:cNvSpPr>
            <a:spLocks noChangeArrowheads="1"/>
          </p:cNvSpPr>
          <p:nvPr/>
        </p:nvSpPr>
        <p:spPr bwMode="auto">
          <a:xfrm>
            <a:off x="7442630" y="3019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3406" name="Rectangle 14"/>
          <p:cNvSpPr>
            <a:spLocks noChangeArrowheads="1"/>
          </p:cNvSpPr>
          <p:nvPr/>
        </p:nvSpPr>
        <p:spPr bwMode="auto">
          <a:xfrm>
            <a:off x="7823630" y="3019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3407" name="Rectangle 15"/>
          <p:cNvSpPr>
            <a:spLocks noChangeArrowheads="1"/>
          </p:cNvSpPr>
          <p:nvPr/>
        </p:nvSpPr>
        <p:spPr bwMode="auto">
          <a:xfrm>
            <a:off x="7442630" y="4543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1</a:t>
            </a:r>
          </a:p>
        </p:txBody>
      </p:sp>
      <p:sp>
        <p:nvSpPr>
          <p:cNvPr id="1083408" name="Rectangle 16"/>
          <p:cNvSpPr>
            <a:spLocks noChangeArrowheads="1"/>
          </p:cNvSpPr>
          <p:nvPr/>
        </p:nvSpPr>
        <p:spPr bwMode="auto">
          <a:xfrm>
            <a:off x="7823630" y="4543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/>
              <a:t>1</a:t>
            </a:r>
          </a:p>
        </p:txBody>
      </p:sp>
      <p:sp>
        <p:nvSpPr>
          <p:cNvPr id="1083409" name="Rectangle 17"/>
          <p:cNvSpPr>
            <a:spLocks noChangeArrowheads="1"/>
          </p:cNvSpPr>
          <p:nvPr/>
        </p:nvSpPr>
        <p:spPr bwMode="auto">
          <a:xfrm>
            <a:off x="7442630" y="4924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3410" name="Rectangle 18"/>
          <p:cNvSpPr>
            <a:spLocks noChangeArrowheads="1"/>
          </p:cNvSpPr>
          <p:nvPr/>
        </p:nvSpPr>
        <p:spPr bwMode="auto">
          <a:xfrm>
            <a:off x="7823630" y="4924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3411" name="Rectangle 19"/>
          <p:cNvSpPr>
            <a:spLocks noChangeArrowheads="1"/>
          </p:cNvSpPr>
          <p:nvPr/>
        </p:nvSpPr>
        <p:spPr bwMode="auto">
          <a:xfrm>
            <a:off x="7442630" y="5305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3412" name="Rectangle 20"/>
          <p:cNvSpPr>
            <a:spLocks noChangeArrowheads="1"/>
          </p:cNvSpPr>
          <p:nvPr/>
        </p:nvSpPr>
        <p:spPr bwMode="auto">
          <a:xfrm>
            <a:off x="7823630" y="5305889"/>
            <a:ext cx="381000" cy="3810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3413" name="Text Box 21"/>
          <p:cNvSpPr txBox="1">
            <a:spLocks noChangeArrowheads="1"/>
          </p:cNvSpPr>
          <p:nvPr/>
        </p:nvSpPr>
        <p:spPr bwMode="auto">
          <a:xfrm>
            <a:off x="7254732" y="2197395"/>
            <a:ext cx="109036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PHT (2bc)</a:t>
            </a:r>
          </a:p>
        </p:txBody>
      </p:sp>
      <p:sp>
        <p:nvSpPr>
          <p:cNvPr id="1083414" name="Line 22"/>
          <p:cNvSpPr>
            <a:spLocks noChangeShapeType="1"/>
          </p:cNvSpPr>
          <p:nvPr/>
        </p:nvSpPr>
        <p:spPr bwMode="auto">
          <a:xfrm>
            <a:off x="6604430" y="4696289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83424" name="Text Box 32"/>
          <p:cNvSpPr txBox="1">
            <a:spLocks noChangeArrowheads="1"/>
          </p:cNvSpPr>
          <p:nvPr/>
        </p:nvSpPr>
        <p:spPr bwMode="auto">
          <a:xfrm>
            <a:off x="5038979" y="4189621"/>
            <a:ext cx="57900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BHR</a:t>
            </a:r>
          </a:p>
        </p:txBody>
      </p:sp>
      <p:sp>
        <p:nvSpPr>
          <p:cNvPr id="1083425" name="Line 33"/>
          <p:cNvSpPr>
            <a:spLocks noChangeShapeType="1"/>
          </p:cNvSpPr>
          <p:nvPr/>
        </p:nvSpPr>
        <p:spPr bwMode="auto">
          <a:xfrm>
            <a:off x="7823630" y="3553289"/>
            <a:ext cx="0" cy="838200"/>
          </a:xfrm>
          <a:prstGeom prst="line">
            <a:avLst/>
          </a:prstGeom>
          <a:noFill/>
          <a:ln w="28575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9FB8BB-4559-4E40-B5D2-F2CE622ECE70}"/>
              </a:ext>
            </a:extLst>
          </p:cNvPr>
          <p:cNvSpPr txBox="1"/>
          <p:nvPr/>
        </p:nvSpPr>
        <p:spPr>
          <a:xfrm>
            <a:off x="9575526" y="291584"/>
            <a:ext cx="2059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Yeh</a:t>
            </a:r>
            <a:r>
              <a:rPr lang="en-US" dirty="0"/>
              <a:t>+, MICRO 1991]</a:t>
            </a:r>
          </a:p>
        </p:txBody>
      </p:sp>
      <p:sp>
        <p:nvSpPr>
          <p:cNvPr id="39" name="Rectangle 5">
            <a:extLst>
              <a:ext uri="{FF2B5EF4-FFF2-40B4-BE49-F238E27FC236}">
                <a16:creationId xmlns:a16="http://schemas.microsoft.com/office/drawing/2014/main" id="{D51158E4-0725-474C-B213-0C4116DC4C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430" y="4543889"/>
            <a:ext cx="304800" cy="382677"/>
          </a:xfrm>
          <a:prstGeom prst="rect">
            <a:avLst/>
          </a:prstGeom>
          <a:solidFill>
            <a:schemeClr val="hlink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dirty="0"/>
              <a:t>1</a:t>
            </a:r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EA6F14AA-A091-DF42-81A9-CD541569C4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3230" y="4543889"/>
            <a:ext cx="304800" cy="382677"/>
          </a:xfrm>
          <a:prstGeom prst="rect">
            <a:avLst/>
          </a:prstGeom>
          <a:solidFill>
            <a:schemeClr val="hlink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dirty="0"/>
              <a:t>0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0F0C23B-545F-6645-9FEF-E9CA9B45C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5061" y="2362237"/>
            <a:ext cx="3609806" cy="306470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BB6448E-DABF-9C49-A63A-D2C3149341A7}"/>
              </a:ext>
            </a:extLst>
          </p:cNvPr>
          <p:cNvSpPr txBox="1"/>
          <p:nvPr/>
        </p:nvSpPr>
        <p:spPr>
          <a:xfrm>
            <a:off x="10001806" y="5409071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[GSHARE]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4B2C68D-2FD0-304E-96C5-ED99CB7CC91A}"/>
              </a:ext>
            </a:extLst>
          </p:cNvPr>
          <p:cNvSpPr txBox="1"/>
          <p:nvPr/>
        </p:nvSpPr>
        <p:spPr>
          <a:xfrm>
            <a:off x="9300911" y="596212"/>
            <a:ext cx="3348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[Scott </a:t>
            </a:r>
            <a:r>
              <a:rPr lang="en-US" dirty="0" err="1"/>
              <a:t>McFarling</a:t>
            </a:r>
            <a:r>
              <a:rPr lang="en-US" dirty="0"/>
              <a:t>, 1993]</a:t>
            </a:r>
          </a:p>
        </p:txBody>
      </p:sp>
    </p:spTree>
    <p:extLst>
      <p:ext uri="{BB962C8B-B14F-4D97-AF65-F5344CB8AC3E}">
        <p14:creationId xmlns:p14="http://schemas.microsoft.com/office/powerpoint/2010/main" val="4029673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DAAAE-B045-F243-8EF5-8968C152B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Branch Predictor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185CC-2BF0-0F48-8A09-F71FF8BDD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7303608" cy="4086225"/>
          </a:xfrm>
        </p:spPr>
        <p:txBody>
          <a:bodyPr/>
          <a:lstStyle/>
          <a:p>
            <a:r>
              <a:rPr lang="en-US" dirty="0"/>
              <a:t>Perceptron: single-layer neural network</a:t>
            </a:r>
          </a:p>
          <a:p>
            <a:pPr lvl="1"/>
            <a:r>
              <a:rPr lang="en-US" dirty="0"/>
              <a:t>binary linear classifier</a:t>
            </a:r>
          </a:p>
          <a:p>
            <a:r>
              <a:rPr lang="en-US" dirty="0"/>
              <a:t>Applied to branch prediction</a:t>
            </a:r>
          </a:p>
          <a:p>
            <a:pPr lvl="1"/>
            <a:r>
              <a:rPr lang="en-US" dirty="0"/>
              <a:t>Alternative to two-bit counter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7B3C03-B5BA-004A-AB81-6B2025960076}"/>
              </a:ext>
            </a:extLst>
          </p:cNvPr>
          <p:cNvSpPr txBox="1"/>
          <p:nvPr/>
        </p:nvSpPr>
        <p:spPr>
          <a:xfrm>
            <a:off x="9462100" y="245065"/>
            <a:ext cx="2520498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[Jimenez+, HPCA 2001]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B27E4F-9988-6A41-A171-23ACC9F42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053" y="2780103"/>
            <a:ext cx="5028913" cy="35639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051B63-251A-474B-84D8-CDCB885E6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731" y="815635"/>
            <a:ext cx="4444410" cy="571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301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6366C-AFAC-474E-85B5-78AF2CDF9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TAGE Branch Predictor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C0CDE-D6BD-8C4C-B7D1-6537A0A0B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5000776" cy="5108491"/>
          </a:xfrm>
        </p:spPr>
        <p:txBody>
          <a:bodyPr/>
          <a:lstStyle/>
          <a:p>
            <a:r>
              <a:rPr lang="en-US" dirty="0"/>
              <a:t>(partially) </a:t>
            </a:r>
            <a:r>
              <a:rPr lang="en-US" dirty="0" err="1"/>
              <a:t>TAgged</a:t>
            </a:r>
            <a:r>
              <a:rPr lang="en-US" dirty="0"/>
              <a:t> </a:t>
            </a:r>
            <a:r>
              <a:rPr lang="en-US" dirty="0" err="1"/>
              <a:t>GEometric</a:t>
            </a:r>
            <a:r>
              <a:rPr lang="en-US" dirty="0"/>
              <a:t> history length branch prediction</a:t>
            </a:r>
          </a:p>
          <a:p>
            <a:r>
              <a:rPr lang="en-US" dirty="0"/>
              <a:t>Exponentially longer (folded) history for high-order tables</a:t>
            </a:r>
          </a:p>
          <a:p>
            <a:r>
              <a:rPr lang="en-US" dirty="0"/>
              <a:t>Cascaded structure gives priority to matches with longer history</a:t>
            </a:r>
          </a:p>
          <a:p>
            <a:r>
              <a:rPr lang="en-US" dirty="0"/>
              <a:t>Efficient usage of tables with combination of short and long histories</a:t>
            </a:r>
          </a:p>
          <a:p>
            <a:pPr lvl="1"/>
            <a:r>
              <a:rPr lang="en-US" dirty="0"/>
              <a:t>Only use long history when it matters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CD441E-90B3-B940-AD09-CE093D157120}"/>
              </a:ext>
            </a:extLst>
          </p:cNvPr>
          <p:cNvSpPr txBox="1"/>
          <p:nvPr/>
        </p:nvSpPr>
        <p:spPr>
          <a:xfrm>
            <a:off x="9675628" y="185401"/>
            <a:ext cx="2254400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</a:t>
            </a:r>
            <a:r>
              <a: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Seznec</a:t>
            </a: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+, JILP 2006]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D4F830-7C5E-344B-BBCF-0A25F7016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201" y="983976"/>
            <a:ext cx="6449827" cy="510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8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B44C4-62FB-F846-B94D-7242FB5D3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Prefetching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C51EA-D3CF-5242-9C4A-CC1B777CC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1"/>
            <a:ext cx="5804417" cy="4889447"/>
          </a:xfrm>
        </p:spPr>
        <p:txBody>
          <a:bodyPr/>
          <a:lstStyle/>
          <a:p>
            <a:r>
              <a:rPr lang="en-US" dirty="0"/>
              <a:t>Regular patterns</a:t>
            </a:r>
          </a:p>
          <a:p>
            <a:pPr lvl="1"/>
            <a:r>
              <a:rPr lang="en-US" dirty="0"/>
              <a:t>Next-line</a:t>
            </a:r>
          </a:p>
          <a:p>
            <a:pPr lvl="1"/>
            <a:r>
              <a:rPr lang="en-US" dirty="0"/>
              <a:t>Stride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  <a:p>
            <a:r>
              <a:rPr lang="en-US" dirty="0" err="1"/>
              <a:t>Jouppi’s</a:t>
            </a:r>
            <a:r>
              <a:rPr lang="en-US" dirty="0"/>
              <a:t> “Stream Buffer”</a:t>
            </a:r>
          </a:p>
          <a:p>
            <a:pPr lvl="1"/>
            <a:r>
              <a:rPr lang="en-US" dirty="0"/>
              <a:t>Each stream buffer holds one stream of sequentially prefetched cache lines</a:t>
            </a:r>
          </a:p>
          <a:p>
            <a:pPr lvl="1"/>
            <a:r>
              <a:rPr lang="en-US" dirty="0"/>
              <a:t>Can have multiple streams</a:t>
            </a:r>
          </a:p>
          <a:p>
            <a:pPr lvl="1"/>
            <a:r>
              <a:rPr lang="en-US" dirty="0"/>
              <a:t>Can have prefetch storage separate from cache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8F3494-45B3-304B-B0CE-0AF06B4004B3}"/>
              </a:ext>
            </a:extLst>
          </p:cNvPr>
          <p:cNvSpPr txBox="1"/>
          <p:nvPr/>
        </p:nvSpPr>
        <p:spPr>
          <a:xfrm>
            <a:off x="9143999" y="284966"/>
            <a:ext cx="2106346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[</a:t>
            </a:r>
            <a:r>
              <a:rPr lang="en-US" sz="21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Jouppi</a:t>
            </a:r>
            <a:r>
              <a: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, ISCA 1990]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E7E360-A063-774D-AF0A-40B4A62BF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003" y="1171111"/>
            <a:ext cx="4858342" cy="513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71083"/>
      </p:ext>
    </p:extLst>
  </p:cSld>
  <p:clrMapOvr>
    <a:masterClrMapping/>
  </p:clrMapOvr>
</p:sld>
</file>

<file path=ppt/theme/theme1.xml><?xml version="1.0" encoding="utf-8"?>
<a:theme xmlns:a="http://schemas.openxmlformats.org/drawingml/2006/main" name="Arm_PPT_Public">
  <a:themeElements>
    <a:clrScheme name="Arm PPT">
      <a:dk1>
        <a:srgbClr val="000000"/>
      </a:dk1>
      <a:lt1>
        <a:srgbClr val="FFFFFF"/>
      </a:lt1>
      <a:dk2>
        <a:srgbClr val="333E48"/>
      </a:dk2>
      <a:lt2>
        <a:srgbClr val="E5ECEB"/>
      </a:lt2>
      <a:accent1>
        <a:srgbClr val="0091BD"/>
      </a:accent1>
      <a:accent2>
        <a:srgbClr val="002B49"/>
      </a:accent2>
      <a:accent3>
        <a:srgbClr val="FFC700"/>
      </a:accent3>
      <a:accent4>
        <a:srgbClr val="95D600"/>
      </a:accent4>
      <a:accent5>
        <a:srgbClr val="FF6B00"/>
      </a:accent5>
      <a:accent6>
        <a:srgbClr val="7D868C"/>
      </a:accent6>
      <a:hlink>
        <a:srgbClr val="00C1DE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92CE0AC-E131-0F4B-A8CA-A909F87E16B6}" vid="{6A6113E7-8E6F-F042-935F-CF461F28A5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urrent_x0020_Version xmlns="f2ad5090-61a8-4b8c-ab70-68f4ff4d1933">9.0</Current_x0020_Version>
    <Document_x0020_Author xmlns="f2ad5090-61a8-4b8c-ab70-68f4ff4d1933">
      <UserInfo>
        <DisplayName/>
        <AccountId xsi:nil="true"/>
        <AccountType/>
      </UserInfo>
    </Document_x0020_Author>
    <_dlc_DocId xmlns="f2ad5090-61a8-4b8c-ab70-68f4ff4d1933">ARM-ECM-0633231</_dlc_DocId>
    <Document_x0020_Confidentiality xmlns="f2ad5090-61a8-4b8c-ab70-68f4ff4d1933">Confidential-Restricted</Document_x0020_Confidentiality>
    <_dlc_DocIdUrl xmlns="f2ad5090-61a8-4b8c-ab70-68f4ff4d1933">
      <Url>http://teamsites.arm.com/sites/cthub/_layouts/DocIdRedir.aspx?ID=ARM-ECM-0633231</Url>
      <Description>ARM-ECM-0633231</Description>
    </_dlc_DocIdUrl>
    <Category xmlns="c0950e01-db07-4e41-9c32-b7a8e9fccc9b">Private Presentation Templates</Category>
    <ARM_x0020_Legacy_x0020_ID xmlns="f2ad5090-61a8-4b8c-ab70-68f4ff4d1933" xsi:nil="true"/>
    <TaxCatchAll xmlns="f2ad5090-61a8-4b8c-ab70-68f4ff4d1933">
      <Value>7</Value>
      <Value>1</Value>
    </TaxCatchAll>
    <j60c3ced31bb40378c6254d49035d966 xmlns="f2ad5090-61a8-4b8c-ab70-68f4ff4d1933">
      <Terms xmlns="http://schemas.microsoft.com/office/infopath/2007/PartnerControls">
        <TermInfo xmlns="http://schemas.microsoft.com/office/infopath/2007/PartnerControls">
          <TermName xmlns="http://schemas.microsoft.com/office/infopath/2007/PartnerControls">2017</TermName>
          <TermId xmlns="http://schemas.microsoft.com/office/infopath/2007/PartnerControls">58467e81-5d99-44a5-abb5-12a016b65e9e</TermId>
        </TermInfo>
      </Terms>
    </j60c3ced31bb40378c6254d49035d966>
    <RoutingRuleDescription xmlns="http://schemas.microsoft.com/sharepoint/v3" xsi:nil="true"/>
    <_Status xmlns="http://schemas.microsoft.com/sharepoint/v3/fields">Not Started</_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ARM Document" ma:contentTypeID="0x0101005C6975769EB1684CAB07571CAE07A11B0100BC81FA0C64ACC243A77959D9266C7751" ma:contentTypeVersion="27" ma:contentTypeDescription="" ma:contentTypeScope="" ma:versionID="c3d44a507a30e34bb56df6cb41b0e970">
  <xsd:schema xmlns:xsd="http://www.w3.org/2001/XMLSchema" xmlns:xs="http://www.w3.org/2001/XMLSchema" xmlns:p="http://schemas.microsoft.com/office/2006/metadata/properties" xmlns:ns1="http://schemas.microsoft.com/sharepoint/v3" xmlns:ns2="f2ad5090-61a8-4b8c-ab70-68f4ff4d1933" xmlns:ns3="http://schemas.microsoft.com/sharepoint/v3/fields" xmlns:ns4="c0950e01-db07-4e41-9c32-b7a8e9fccc9b" targetNamespace="http://schemas.microsoft.com/office/2006/metadata/properties" ma:root="true" ma:fieldsID="d6365f768a9cf65e3d0aaa644537f94f" ns1:_="" ns2:_="" ns3:_="" ns4:_="">
    <xsd:import namespace="http://schemas.microsoft.com/sharepoint/v3"/>
    <xsd:import namespace="f2ad5090-61a8-4b8c-ab70-68f4ff4d1933"/>
    <xsd:import namespace="http://schemas.microsoft.com/sharepoint/v3/fields"/>
    <xsd:import namespace="c0950e01-db07-4e41-9c32-b7a8e9fccc9b"/>
    <xsd:element name="properties">
      <xsd:complexType>
        <xsd:sequence>
          <xsd:element name="documentManagement">
            <xsd:complexType>
              <xsd:all>
                <xsd:element ref="ns1:RoutingRuleDescription" minOccurs="0"/>
                <xsd:element ref="ns2:Document_x0020_Author" minOccurs="0"/>
                <xsd:element ref="ns3:_Status"/>
                <xsd:element ref="ns2:Document_x0020_Confidentiality"/>
                <xsd:element ref="ns2:_dlc_DocId" minOccurs="0"/>
                <xsd:element ref="ns2:_dlc_DocIdUrl" minOccurs="0"/>
                <xsd:element ref="ns2:_dlc_DocIdPersistId" minOccurs="0"/>
                <xsd:element ref="ns2:ARM_x0020_Legacy_x0020_ID" minOccurs="0"/>
                <xsd:element ref="ns2:Current_x0020_Version" minOccurs="0"/>
                <xsd:element ref="ns2:j60c3ced31bb40378c6254d49035d966" minOccurs="0"/>
                <xsd:element ref="ns2:TaxCatchAll" minOccurs="0"/>
                <xsd:element ref="ns2:TaxCatchAllLabel" minOccurs="0"/>
                <xsd:element ref="ns4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" nillable="true" ma:displayName="Description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3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5" ma:displayName="Document Confidentiality" ma:default="Confidential" ma:format="Dropdown" ma:internalName="Document_x0020_Confidentiality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ARM_x0020_Legacy_x0020_ID" ma:index="16" nillable="true" ma:displayName="ARM Legacy ID" ma:internalName="ARM_x0020_Legacy_x0020_ID">
      <xsd:simpleType>
        <xsd:restriction base="dms:Text">
          <xsd:maxLength value="255"/>
        </xsd:restriction>
      </xsd:simpleType>
    </xsd:element>
    <xsd:element name="Current_x0020_Version" ma:index="17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j60c3ced31bb40378c6254d49035d966" ma:index="18" nillable="true" ma:taxonomy="true" ma:internalName="j60c3ced31bb40378c6254d49035d966" ma:taxonomyFieldName="Calendar_x0020_Year" ma:displayName="Calendar Year" ma:readOnly="false" ma:default="7;#2017|58467e81-5d99-44a5-abb5-12a016b65e9e" ma:fieldId="{360c3ced-31bb-4037-8c62-54d49035d966}" ma:sspId="982c6e79-63e2-4d63-9b21-99d1544b0b75" ma:termSetId="c604d99f-773e-49a6-a2c0-6d4bc754112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9" nillable="true" ma:displayName="Taxonomy Catch All Column" ma:hidden="true" ma:list="{a9424fa9-fdb0-43c3-9a79-ae027323b92a}" ma:internalName="TaxCatchAll" ma:showField="CatchAllData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20" nillable="true" ma:displayName="Taxonomy Catch All Column1" ma:hidden="true" ma:list="{a9424fa9-fdb0-43c3-9a79-ae027323b92a}" ma:internalName="TaxCatchAllLabel" ma:readOnly="true" ma:showField="CatchAllDataLabel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4" ma:displayName="Status" ma:default="Not Started" ma:internalName="_Status" ma:readOnly="false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50e01-db07-4e41-9c32-b7a8e9fccc9b" elementFormDefault="qualified">
    <xsd:import namespace="http://schemas.microsoft.com/office/2006/documentManagement/types"/>
    <xsd:import namespace="http://schemas.microsoft.com/office/infopath/2007/PartnerControls"/>
    <xsd:element name="Category" ma:index="22" nillable="true" ma:displayName="Category" ma:format="Dropdown" ma:internalName="Category">
      <xsd:simpleType>
        <xsd:restriction base="dms:Choice">
          <xsd:enumeration value="Word Documents - UK"/>
          <xsd:enumeration value="Word Documents - US"/>
          <xsd:enumeration value="Board Presentation Templates"/>
          <xsd:enumeration value="Public Presentation Templates"/>
          <xsd:enumeration value="Private Pres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6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axOccurs="1" ma:displayName="Status">
          <xsd:simpleType xmlns:xs="http://www.w3.org/2001/XMLSchema">
            <xsd:restriction base="xsd:string">
              <xsd:minLength value="1"/>
            </xsd:restriction>
          </xsd:simpleType>
        </xsd:element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5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B61D4E06-5D3F-4994-A4A7-4BA626FA722D}">
  <ds:schemaRefs>
    <ds:schemaRef ds:uri="http://schemas.microsoft.com/office/2006/metadata/properties"/>
    <ds:schemaRef ds:uri="http://schemas.microsoft.com/office/infopath/2007/PartnerControls"/>
    <ds:schemaRef ds:uri="f2ad5090-61a8-4b8c-ab70-68f4ff4d1933"/>
    <ds:schemaRef ds:uri="c0950e01-db07-4e41-9c32-b7a8e9fccc9b"/>
    <ds:schemaRef ds:uri="http://schemas.microsoft.com/sharepoint/v3"/>
    <ds:schemaRef ds:uri="http://schemas.microsoft.com/sharepoint/v3/fields"/>
  </ds:schemaRefs>
</ds:datastoreItem>
</file>

<file path=customXml/itemProps2.xml><?xml version="1.0" encoding="utf-8"?>
<ds:datastoreItem xmlns:ds="http://schemas.openxmlformats.org/officeDocument/2006/customXml" ds:itemID="{5675509F-A6F5-4147-861D-E4CC99F48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2ad5090-61a8-4b8c-ab70-68f4ff4d1933"/>
    <ds:schemaRef ds:uri="http://schemas.microsoft.com/sharepoint/v3/fields"/>
    <ds:schemaRef ds:uri="c0950e01-db07-4e41-9c32-b7a8e9fccc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C959113B-7FA4-40AB-AF85-5C5588D4771C}">
  <ds:schemaRefs>
    <ds:schemaRef ds:uri="http://schemas.microsoft.com/office/2006/metadata/customXsn"/>
  </ds:schemaRefs>
</ds:datastoreItem>
</file>

<file path=customXml/itemProps5.xml><?xml version="1.0" encoding="utf-8"?>
<ds:datastoreItem xmlns:ds="http://schemas.openxmlformats.org/officeDocument/2006/customXml" ds:itemID="{1E7F2E56-8924-419D-99E9-79DB71144EB2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Arm_PPT_Public</Template>
  <TotalTime>0</TotalTime>
  <Words>1275</Words>
  <Application>Microsoft Macintosh PowerPoint</Application>
  <PresentationFormat>Widescreen</PresentationFormat>
  <Paragraphs>249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Source Sans Pro Light</vt:lpstr>
      <vt:lpstr>Wingdings</vt:lpstr>
      <vt:lpstr>Arm_PPT_Public</vt:lpstr>
      <vt:lpstr>Modern Microarchitecture and Future Directions</vt:lpstr>
      <vt:lpstr>Reminders</vt:lpstr>
      <vt:lpstr>Modern Microarchitecture</vt:lpstr>
      <vt:lpstr>Trace Cache (Intel Pentium 4)</vt:lpstr>
      <vt:lpstr>Micro-operation Cache (MOP/uOP Cache)</vt:lpstr>
      <vt:lpstr>Reprise: Two-Level Branch Prediction</vt:lpstr>
      <vt:lpstr>Perceptron Branch Predictor</vt:lpstr>
      <vt:lpstr>TAGE Branch Predictor</vt:lpstr>
      <vt:lpstr>Data Prefetching</vt:lpstr>
      <vt:lpstr>Best-Offset (BO) Prefetcher</vt:lpstr>
      <vt:lpstr>Spatial Memory Streaming (SMS) Prefetcher</vt:lpstr>
      <vt:lpstr>Markov Prefetcher</vt:lpstr>
      <vt:lpstr>Global History Buffer (GHB)</vt:lpstr>
      <vt:lpstr>Irregular Stream Buffer (ISB)</vt:lpstr>
      <vt:lpstr>Prefetcher Metrics / Parameters</vt:lpstr>
      <vt:lpstr>Cache Replacement</vt:lpstr>
      <vt:lpstr>Value Prediction</vt:lpstr>
      <vt:lpstr>Intel Nehalem (2008)</vt:lpstr>
      <vt:lpstr>Intel Skylake (2015)</vt:lpstr>
      <vt:lpstr>Arm Cortex-A76 (2018)</vt:lpstr>
      <vt:lpstr>Future Directions</vt:lpstr>
      <vt:lpstr>What have we learned?</vt:lpstr>
      <vt:lpstr>PowerPoint Presentation</vt:lpstr>
      <vt:lpstr>Course Schedule from Lecture 1</vt:lpstr>
      <vt:lpstr>Back to the Abstraction Layers</vt:lpstr>
      <vt:lpstr>Challenges (some old and some new)</vt:lpstr>
      <vt:lpstr>New Technologies and Opportunities</vt:lpstr>
      <vt:lpstr>Fundamentals don’t change</vt:lpstr>
      <vt:lpstr>Other classes to learn more</vt:lpstr>
      <vt:lpstr>Related Conferences to Keep Track of State-of-the-Art</vt:lpstr>
      <vt:lpstr>Computer Architecture Competitions</vt:lpstr>
      <vt:lpstr>Questions…on anything?</vt:lpstr>
      <vt:lpstr>Good luck and stay in touch!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Dam Sunwoo</dc:creator>
  <cp:keywords/>
  <dc:description/>
  <cp:lastModifiedBy/>
  <cp:revision>1</cp:revision>
  <dcterms:created xsi:type="dcterms:W3CDTF">2018-12-10T10:08:11Z</dcterms:created>
  <dcterms:modified xsi:type="dcterms:W3CDTF">2018-12-10T22:52:05Z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0x0101005C6975769EB1684CAB07571CAE07A11B0100BC81FA0C64ACC243A77959D9266C7751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

<file path=docProps/thumbnail.jpeg>
</file>